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54"/>
  </p:notesMasterIdLst>
  <p:handoutMasterIdLst>
    <p:handoutMasterId r:id="rId55"/>
  </p:handoutMasterIdLst>
  <p:sldIdLst>
    <p:sldId id="275" r:id="rId5"/>
    <p:sldId id="523" r:id="rId6"/>
    <p:sldId id="505" r:id="rId7"/>
    <p:sldId id="726" r:id="rId8"/>
    <p:sldId id="533" r:id="rId9"/>
    <p:sldId id="512" r:id="rId10"/>
    <p:sldId id="510" r:id="rId11"/>
    <p:sldId id="511" r:id="rId12"/>
    <p:sldId id="516" r:id="rId13"/>
    <p:sldId id="513" r:id="rId14"/>
    <p:sldId id="514" r:id="rId15"/>
    <p:sldId id="515" r:id="rId16"/>
    <p:sldId id="539" r:id="rId17"/>
    <p:sldId id="528" r:id="rId18"/>
    <p:sldId id="529" r:id="rId19"/>
    <p:sldId id="530" r:id="rId20"/>
    <p:sldId id="623" r:id="rId21"/>
    <p:sldId id="624" r:id="rId22"/>
    <p:sldId id="702" r:id="rId23"/>
    <p:sldId id="625" r:id="rId24"/>
    <p:sldId id="626" r:id="rId25"/>
    <p:sldId id="627" r:id="rId26"/>
    <p:sldId id="628" r:id="rId27"/>
    <p:sldId id="703" r:id="rId28"/>
    <p:sldId id="727" r:id="rId29"/>
    <p:sldId id="721" r:id="rId30"/>
    <p:sldId id="632" r:id="rId31"/>
    <p:sldId id="633" r:id="rId32"/>
    <p:sldId id="634" r:id="rId33"/>
    <p:sldId id="635" r:id="rId34"/>
    <p:sldId id="636" r:id="rId35"/>
    <p:sldId id="724" r:id="rId36"/>
    <p:sldId id="521" r:id="rId37"/>
    <p:sldId id="722" r:id="rId38"/>
    <p:sldId id="538" r:id="rId39"/>
    <p:sldId id="524" r:id="rId40"/>
    <p:sldId id="725" r:id="rId41"/>
    <p:sldId id="719" r:id="rId42"/>
    <p:sldId id="525" r:id="rId43"/>
    <p:sldId id="526" r:id="rId44"/>
    <p:sldId id="723" r:id="rId45"/>
    <p:sldId id="629" r:id="rId46"/>
    <p:sldId id="720" r:id="rId47"/>
    <p:sldId id="507" r:id="rId48"/>
    <p:sldId id="508" r:id="rId49"/>
    <p:sldId id="537" r:id="rId50"/>
    <p:sldId id="536" r:id="rId51"/>
    <p:sldId id="534" r:id="rId52"/>
    <p:sldId id="519" r:id="rId53"/>
  </p:sldIdLst>
  <p:sldSz cx="9144000" cy="6858000" type="screen4x3"/>
  <p:notesSz cx="9239250" cy="695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333">
          <p15:clr>
            <a:srgbClr val="A4A3A4"/>
          </p15:clr>
        </p15:guide>
        <p15:guide id="3" orient="horz" pos="2534">
          <p15:clr>
            <a:srgbClr val="A4A3A4"/>
          </p15:clr>
        </p15:guide>
        <p15:guide id="4" orient="horz" pos="2794">
          <p15:clr>
            <a:srgbClr val="A4A3A4"/>
          </p15:clr>
        </p15:guide>
        <p15:guide id="5" orient="horz" pos="3427">
          <p15:clr>
            <a:srgbClr val="A4A3A4"/>
          </p15:clr>
        </p15:guide>
        <p15:guide id="6" orient="horz" pos="901">
          <p15:clr>
            <a:srgbClr val="A4A3A4"/>
          </p15:clr>
        </p15:guide>
        <p15:guide id="7" orient="horz" pos="4090">
          <p15:clr>
            <a:srgbClr val="A4A3A4"/>
          </p15:clr>
        </p15:guide>
        <p15:guide id="8" orient="horz" pos="1498">
          <p15:clr>
            <a:srgbClr val="A4A3A4"/>
          </p15:clr>
        </p15:guide>
        <p15:guide id="9" orient="horz" pos="1123">
          <p15:clr>
            <a:srgbClr val="A4A3A4"/>
          </p15:clr>
        </p15:guide>
        <p15:guide id="10" orient="horz" pos="864">
          <p15:clr>
            <a:srgbClr val="A4A3A4"/>
          </p15:clr>
        </p15:guide>
        <p15:guide id="11" orient="horz" pos="4042">
          <p15:clr>
            <a:srgbClr val="A4A3A4"/>
          </p15:clr>
        </p15:guide>
        <p15:guide id="12" pos="288">
          <p15:clr>
            <a:srgbClr val="A4A3A4"/>
          </p15:clr>
        </p15:guide>
        <p15:guide id="13" pos="5472">
          <p15:clr>
            <a:srgbClr val="A4A3A4"/>
          </p15:clr>
        </p15:guide>
        <p15:guide id="14" pos="2765">
          <p15:clr>
            <a:srgbClr val="A4A3A4"/>
          </p15:clr>
        </p15:guide>
        <p15:guide id="15" pos="2995">
          <p15:clr>
            <a:srgbClr val="A4A3A4"/>
          </p15:clr>
        </p15:guide>
        <p15:guide id="16" pos="1901">
          <p15:clr>
            <a:srgbClr val="A4A3A4"/>
          </p15:clr>
        </p15:guide>
        <p15:guide id="17" pos="2074">
          <p15:clr>
            <a:srgbClr val="A4A3A4"/>
          </p15:clr>
        </p15:guide>
        <p15:guide id="18" pos="3686">
          <p15:clr>
            <a:srgbClr val="A4A3A4"/>
          </p15:clr>
        </p15:guide>
        <p15:guide id="19" pos="3859">
          <p15:clr>
            <a:srgbClr val="A4A3A4"/>
          </p15:clr>
        </p15:guide>
        <p15:guide id="20" pos="1642">
          <p15:clr>
            <a:srgbClr val="A4A3A4"/>
          </p15:clr>
        </p15:guide>
        <p15:guide id="21" pos="4340">
          <p15:clr>
            <a:srgbClr val="A4A3A4"/>
          </p15:clr>
        </p15:guide>
        <p15:guide id="22" pos="4118">
          <p15:clr>
            <a:srgbClr val="A4A3A4"/>
          </p15:clr>
        </p15:guide>
        <p15:guide id="23" pos="1411">
          <p15:clr>
            <a:srgbClr val="A4A3A4"/>
          </p15:clr>
        </p15:guide>
      </p15:sldGuideLst>
    </p:ext>
    <p:ext uri="{2D200454-40CA-4A62-9FC3-DE9A4176ACB9}">
      <p15:notesGuideLst xmlns:p15="http://schemas.microsoft.com/office/powerpoint/2012/main">
        <p15:guide id="1" orient="horz" pos="2190">
          <p15:clr>
            <a:srgbClr val="A4A3A4"/>
          </p15:clr>
        </p15:guide>
        <p15:guide id="2" pos="291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738"/>
    <a:srgbClr val="A9A9A9"/>
    <a:srgbClr val="DEE1E6"/>
    <a:srgbClr val="B0B0B0"/>
    <a:srgbClr val="999999"/>
    <a:srgbClr val="8C8C8C"/>
    <a:srgbClr val="DECF9A"/>
    <a:srgbClr val="EA8D54"/>
    <a:srgbClr val="35A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2"/>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2"/>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94215" autoAdjust="0"/>
  </p:normalViewPr>
  <p:slideViewPr>
    <p:cSldViewPr>
      <p:cViewPr varScale="1">
        <p:scale>
          <a:sx n="114" d="100"/>
          <a:sy n="114" d="100"/>
        </p:scale>
        <p:origin x="1112" y="184"/>
      </p:cViewPr>
      <p:guideLst>
        <p:guide orient="horz" pos="3053"/>
        <p:guide orient="horz" pos="2333"/>
        <p:guide orient="horz" pos="2534"/>
        <p:guide orient="horz" pos="2794"/>
        <p:guide orient="horz" pos="3427"/>
        <p:guide orient="horz" pos="901"/>
        <p:guide orient="horz" pos="4090"/>
        <p:guide orient="horz" pos="1498"/>
        <p:guide orient="horz" pos="1123"/>
        <p:guide orient="horz" pos="864"/>
        <p:guide orient="horz" pos="4042"/>
        <p:guide pos="288"/>
        <p:guide pos="5472"/>
        <p:guide pos="2765"/>
        <p:guide pos="2995"/>
        <p:guide pos="1901"/>
        <p:guide pos="2074"/>
        <p:guide pos="3686"/>
        <p:guide pos="3859"/>
        <p:guide pos="1642"/>
        <p:guide pos="4340"/>
        <p:guide pos="4118"/>
        <p:guide pos="1411"/>
      </p:guideLst>
    </p:cSldViewPr>
  </p:slideViewPr>
  <p:notesTextViewPr>
    <p:cViewPr>
      <p:scale>
        <a:sx n="50" d="100"/>
        <a:sy n="50" d="100"/>
      </p:scale>
      <p:origin x="0" y="0"/>
    </p:cViewPr>
  </p:notesTextViewPr>
  <p:sorterViewPr>
    <p:cViewPr>
      <p:scale>
        <a:sx n="200" d="100"/>
        <a:sy n="200" d="100"/>
      </p:scale>
      <p:origin x="0" y="30"/>
    </p:cViewPr>
  </p:sorterViewPr>
  <p:notesViewPr>
    <p:cSldViewPr showGuides="1">
      <p:cViewPr varScale="1">
        <p:scale>
          <a:sx n="83" d="100"/>
          <a:sy n="83" d="100"/>
        </p:scale>
        <p:origin x="-1872" y="-84"/>
      </p:cViewPr>
      <p:guideLst>
        <p:guide orient="horz" pos="2190"/>
        <p:guide pos="2911"/>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5591397849462"/>
          <c:y val="0.12962962962962923"/>
          <c:w val="0.82258064516129037"/>
          <c:h val="0.66975308641975451"/>
        </c:manualLayout>
      </c:layout>
      <c:barChart>
        <c:barDir val="col"/>
        <c:grouping val="clustered"/>
        <c:varyColors val="0"/>
        <c:ser>
          <c:idx val="0"/>
          <c:order val="0"/>
          <c:tx>
            <c:strRef>
              <c:f>Sheet1!$A$2</c:f>
              <c:strCache>
                <c:ptCount val="1"/>
                <c:pt idx="0">
                  <c:v>Outstanding</c:v>
                </c:pt>
              </c:strCache>
            </c:strRef>
          </c:tx>
          <c:spPr>
            <a:solidFill>
              <a:srgbClr val="99CCFF"/>
            </a:solidFill>
            <a:ln w="19061">
              <a:noFill/>
            </a:ln>
          </c:spPr>
          <c:invertIfNegative val="0"/>
          <c:dPt>
            <c:idx val="0"/>
            <c:invertIfNegative val="0"/>
            <c:bubble3D val="0"/>
            <c:spPr>
              <a:solidFill>
                <a:srgbClr val="000080"/>
              </a:solidFill>
              <a:ln w="19061">
                <a:noFill/>
              </a:ln>
            </c:spPr>
            <c:extLst>
              <c:ext xmlns:c16="http://schemas.microsoft.com/office/drawing/2014/chart" uri="{C3380CC4-5D6E-409C-BE32-E72D297353CC}">
                <c16:uniqueId val="{00000001-CCCA-4CAF-8CC8-3D5BC18D02B3}"/>
              </c:ext>
            </c:extLst>
          </c:dPt>
          <c:cat>
            <c:strRef>
              <c:f>Sheet1!$B$1:$H$1</c:f>
              <c:strCache>
                <c:ptCount val="7"/>
                <c:pt idx="0">
                  <c:v>Day 1 </c:v>
                </c:pt>
                <c:pt idx="1">
                  <c:v>Yr. 1</c:v>
                </c:pt>
                <c:pt idx="2">
                  <c:v>Yr. 2</c:v>
                </c:pt>
                <c:pt idx="3">
                  <c:v>Yr. 3</c:v>
                </c:pt>
                <c:pt idx="4">
                  <c:v>Yr. 4</c:v>
                </c:pt>
                <c:pt idx="5">
                  <c:v>Yr. 5</c:v>
                </c:pt>
                <c:pt idx="6">
                  <c:v>Yr. 6</c:v>
                </c:pt>
              </c:strCache>
            </c:strRef>
          </c:cat>
          <c:val>
            <c:numRef>
              <c:f>Sheet1!$B$2:$H$2</c:f>
              <c:numCache>
                <c:formatCode>General</c:formatCode>
                <c:ptCount val="7"/>
                <c:pt idx="0">
                  <c:v>100</c:v>
                </c:pt>
                <c:pt idx="1">
                  <c:v>87.5</c:v>
                </c:pt>
                <c:pt idx="2">
                  <c:v>75</c:v>
                </c:pt>
                <c:pt idx="3">
                  <c:v>60</c:v>
                </c:pt>
                <c:pt idx="4">
                  <c:v>45</c:v>
                </c:pt>
                <c:pt idx="5">
                  <c:v>25</c:v>
                </c:pt>
                <c:pt idx="6">
                  <c:v>0</c:v>
                </c:pt>
              </c:numCache>
            </c:numRef>
          </c:val>
          <c:extLst>
            <c:ext xmlns:c16="http://schemas.microsoft.com/office/drawing/2014/chart" uri="{C3380CC4-5D6E-409C-BE32-E72D297353CC}">
              <c16:uniqueId val="{00000002-CCCA-4CAF-8CC8-3D5BC18D02B3}"/>
            </c:ext>
          </c:extLst>
        </c:ser>
        <c:dLbls>
          <c:showLegendKey val="0"/>
          <c:showVal val="0"/>
          <c:showCatName val="0"/>
          <c:showSerName val="0"/>
          <c:showPercent val="0"/>
          <c:showBubbleSize val="0"/>
        </c:dLbls>
        <c:gapWidth val="30"/>
        <c:axId val="42873216"/>
        <c:axId val="42874752"/>
      </c:barChart>
      <c:catAx>
        <c:axId val="42873216"/>
        <c:scaling>
          <c:orientation val="minMax"/>
        </c:scaling>
        <c:delete val="0"/>
        <c:axPos val="b"/>
        <c:numFmt formatCode="General" sourceLinked="1"/>
        <c:majorTickMark val="out"/>
        <c:minorTickMark val="none"/>
        <c:tickLblPos val="nextTo"/>
        <c:spPr>
          <a:ln w="9531">
            <a:solidFill>
              <a:srgbClr val="808080"/>
            </a:solidFill>
            <a:prstDash val="solid"/>
          </a:ln>
        </c:spPr>
        <c:txPr>
          <a:bodyPr rot="0" vert="horz"/>
          <a:lstStyle/>
          <a:p>
            <a:pPr>
              <a:defRPr sz="901" b="0" i="0" u="none" strike="noStrike" baseline="0">
                <a:solidFill>
                  <a:schemeClr val="tx1"/>
                </a:solidFill>
                <a:latin typeface="Arial"/>
                <a:ea typeface="Arial"/>
                <a:cs typeface="Arial"/>
              </a:defRPr>
            </a:pPr>
            <a:endParaRPr lang="en-US"/>
          </a:p>
        </c:txPr>
        <c:crossAx val="42874752"/>
        <c:crosses val="autoZero"/>
        <c:auto val="1"/>
        <c:lblAlgn val="ctr"/>
        <c:lblOffset val="100"/>
        <c:tickLblSkip val="1"/>
        <c:tickMarkSkip val="1"/>
        <c:noMultiLvlLbl val="0"/>
      </c:catAx>
      <c:valAx>
        <c:axId val="42874752"/>
        <c:scaling>
          <c:orientation val="minMax"/>
        </c:scaling>
        <c:delete val="0"/>
        <c:axPos val="l"/>
        <c:majorGridlines>
          <c:spPr>
            <a:ln w="2383">
              <a:solidFill>
                <a:srgbClr val="969696"/>
              </a:solidFill>
              <a:prstDash val="sysDash"/>
            </a:ln>
          </c:spPr>
        </c:majorGridlines>
        <c:numFmt formatCode="General" sourceLinked="1"/>
        <c:majorTickMark val="out"/>
        <c:minorTickMark val="none"/>
        <c:tickLblPos val="nextTo"/>
        <c:spPr>
          <a:ln w="9531">
            <a:solidFill>
              <a:srgbClr val="808080"/>
            </a:solidFill>
            <a:prstDash val="solid"/>
          </a:ln>
        </c:spPr>
        <c:txPr>
          <a:bodyPr rot="0" vert="horz"/>
          <a:lstStyle/>
          <a:p>
            <a:pPr>
              <a:defRPr sz="901" b="0" i="0" u="none" strike="noStrike" baseline="0">
                <a:solidFill>
                  <a:schemeClr val="tx1"/>
                </a:solidFill>
                <a:latin typeface="Arial"/>
                <a:ea typeface="Arial"/>
                <a:cs typeface="Arial"/>
              </a:defRPr>
            </a:pPr>
            <a:endParaRPr lang="en-US"/>
          </a:p>
        </c:txPr>
        <c:crossAx val="42873216"/>
        <c:crosses val="autoZero"/>
        <c:crossBetween val="between"/>
      </c:valAx>
      <c:spPr>
        <a:noFill/>
        <a:ln w="19061">
          <a:noFill/>
        </a:ln>
      </c:spPr>
    </c:plotArea>
    <c:plotVisOnly val="1"/>
    <c:dispBlanksAs val="gap"/>
    <c:showDLblsOverMax val="0"/>
  </c:chart>
  <c:spPr>
    <a:noFill/>
    <a:ln>
      <a:noFill/>
    </a:ln>
  </c:spPr>
  <c:txPr>
    <a:bodyPr/>
    <a:lstStyle/>
    <a:p>
      <a:pPr>
        <a:defRPr sz="750" b="0"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5591397849462"/>
          <c:y val="0.12962962962962923"/>
          <c:w val="0.82258064516129037"/>
          <c:h val="0.66975308641975451"/>
        </c:manualLayout>
      </c:layout>
      <c:barChart>
        <c:barDir val="col"/>
        <c:grouping val="clustered"/>
        <c:varyColors val="0"/>
        <c:ser>
          <c:idx val="0"/>
          <c:order val="0"/>
          <c:tx>
            <c:strRef>
              <c:f>Sheet1!$A$2</c:f>
              <c:strCache>
                <c:ptCount val="1"/>
                <c:pt idx="0">
                  <c:v>Outstanding</c:v>
                </c:pt>
              </c:strCache>
            </c:strRef>
          </c:tx>
          <c:spPr>
            <a:solidFill>
              <a:srgbClr val="99CCFF"/>
            </a:solidFill>
            <a:ln w="19061">
              <a:noFill/>
            </a:ln>
          </c:spPr>
          <c:invertIfNegative val="0"/>
          <c:dPt>
            <c:idx val="0"/>
            <c:invertIfNegative val="0"/>
            <c:bubble3D val="0"/>
            <c:spPr>
              <a:solidFill>
                <a:srgbClr val="000080"/>
              </a:solidFill>
              <a:ln w="19061">
                <a:noFill/>
              </a:ln>
            </c:spPr>
            <c:extLst>
              <c:ext xmlns:c16="http://schemas.microsoft.com/office/drawing/2014/chart" uri="{C3380CC4-5D6E-409C-BE32-E72D297353CC}">
                <c16:uniqueId val="{00000001-DBA4-4EC8-8EFF-CF9B1CF9B1F6}"/>
              </c:ext>
            </c:extLst>
          </c:dPt>
          <c:cat>
            <c:strRef>
              <c:f>Sheet1!$B$1:$I$1</c:f>
              <c:strCache>
                <c:ptCount val="8"/>
                <c:pt idx="0">
                  <c:v>Day 1 </c:v>
                </c:pt>
                <c:pt idx="1">
                  <c:v>Yr. 1</c:v>
                </c:pt>
                <c:pt idx="2">
                  <c:v>Yr. 2</c:v>
                </c:pt>
                <c:pt idx="3">
                  <c:v>Yr. 3</c:v>
                </c:pt>
                <c:pt idx="4">
                  <c:v>Yr. 4</c:v>
                </c:pt>
                <c:pt idx="5">
                  <c:v>Yr. 5</c:v>
                </c:pt>
                <c:pt idx="6">
                  <c:v>Yr. 6</c:v>
                </c:pt>
                <c:pt idx="7">
                  <c:v>Yr. 7</c:v>
                </c:pt>
              </c:strCache>
            </c:strRef>
          </c:cat>
          <c:val>
            <c:numRef>
              <c:f>Sheet1!$B$2:$I$2</c:f>
              <c:numCache>
                <c:formatCode>General</c:formatCode>
                <c:ptCount val="8"/>
                <c:pt idx="0">
                  <c:v>100</c:v>
                </c:pt>
                <c:pt idx="1">
                  <c:v>99</c:v>
                </c:pt>
                <c:pt idx="2">
                  <c:v>98</c:v>
                </c:pt>
                <c:pt idx="3">
                  <c:v>97</c:v>
                </c:pt>
                <c:pt idx="4">
                  <c:v>96</c:v>
                </c:pt>
                <c:pt idx="5">
                  <c:v>95</c:v>
                </c:pt>
                <c:pt idx="6">
                  <c:v>94</c:v>
                </c:pt>
                <c:pt idx="7">
                  <c:v>0</c:v>
                </c:pt>
              </c:numCache>
            </c:numRef>
          </c:val>
          <c:extLst>
            <c:ext xmlns:c16="http://schemas.microsoft.com/office/drawing/2014/chart" uri="{C3380CC4-5D6E-409C-BE32-E72D297353CC}">
              <c16:uniqueId val="{00000002-DBA4-4EC8-8EFF-CF9B1CF9B1F6}"/>
            </c:ext>
          </c:extLst>
        </c:ser>
        <c:dLbls>
          <c:showLegendKey val="0"/>
          <c:showVal val="0"/>
          <c:showCatName val="0"/>
          <c:showSerName val="0"/>
          <c:showPercent val="0"/>
          <c:showBubbleSize val="0"/>
        </c:dLbls>
        <c:gapWidth val="30"/>
        <c:axId val="42898560"/>
        <c:axId val="42900096"/>
      </c:barChart>
      <c:catAx>
        <c:axId val="42898560"/>
        <c:scaling>
          <c:orientation val="minMax"/>
        </c:scaling>
        <c:delete val="0"/>
        <c:axPos val="b"/>
        <c:numFmt formatCode="General" sourceLinked="1"/>
        <c:majorTickMark val="out"/>
        <c:minorTickMark val="none"/>
        <c:tickLblPos val="nextTo"/>
        <c:spPr>
          <a:ln w="9531">
            <a:solidFill>
              <a:srgbClr val="808080"/>
            </a:solidFill>
            <a:prstDash val="solid"/>
          </a:ln>
        </c:spPr>
        <c:txPr>
          <a:bodyPr rot="0" vert="horz"/>
          <a:lstStyle/>
          <a:p>
            <a:pPr>
              <a:defRPr sz="901" b="0" i="0" u="none" strike="noStrike" baseline="0">
                <a:solidFill>
                  <a:schemeClr val="tx1"/>
                </a:solidFill>
                <a:latin typeface="Arial"/>
                <a:ea typeface="Arial"/>
                <a:cs typeface="Arial"/>
              </a:defRPr>
            </a:pPr>
            <a:endParaRPr lang="en-US"/>
          </a:p>
        </c:txPr>
        <c:crossAx val="42900096"/>
        <c:crosses val="autoZero"/>
        <c:auto val="1"/>
        <c:lblAlgn val="ctr"/>
        <c:lblOffset val="100"/>
        <c:tickLblSkip val="1"/>
        <c:tickMarkSkip val="1"/>
        <c:noMultiLvlLbl val="0"/>
      </c:catAx>
      <c:valAx>
        <c:axId val="42900096"/>
        <c:scaling>
          <c:orientation val="minMax"/>
        </c:scaling>
        <c:delete val="0"/>
        <c:axPos val="l"/>
        <c:majorGridlines>
          <c:spPr>
            <a:ln w="2383">
              <a:solidFill>
                <a:srgbClr val="969696"/>
              </a:solidFill>
              <a:prstDash val="sysDash"/>
            </a:ln>
          </c:spPr>
        </c:majorGridlines>
        <c:numFmt formatCode="General" sourceLinked="1"/>
        <c:majorTickMark val="out"/>
        <c:minorTickMark val="none"/>
        <c:tickLblPos val="nextTo"/>
        <c:spPr>
          <a:ln w="9531">
            <a:solidFill>
              <a:srgbClr val="808080"/>
            </a:solidFill>
            <a:prstDash val="solid"/>
          </a:ln>
        </c:spPr>
        <c:txPr>
          <a:bodyPr rot="0" vert="horz"/>
          <a:lstStyle/>
          <a:p>
            <a:pPr>
              <a:defRPr sz="901" b="0" i="0" u="none" strike="noStrike" baseline="0">
                <a:solidFill>
                  <a:schemeClr val="tx1"/>
                </a:solidFill>
                <a:latin typeface="Arial"/>
                <a:ea typeface="Arial"/>
                <a:cs typeface="Arial"/>
              </a:defRPr>
            </a:pPr>
            <a:endParaRPr lang="en-US"/>
          </a:p>
        </c:txPr>
        <c:crossAx val="42898560"/>
        <c:crosses val="autoZero"/>
        <c:crossBetween val="between"/>
      </c:valAx>
      <c:spPr>
        <a:noFill/>
        <a:ln w="19061">
          <a:noFill/>
        </a:ln>
      </c:spPr>
    </c:plotArea>
    <c:plotVisOnly val="1"/>
    <c:dispBlanksAs val="gap"/>
    <c:showDLblsOverMax val="0"/>
  </c:chart>
  <c:spPr>
    <a:noFill/>
    <a:ln>
      <a:noFill/>
    </a:ln>
  </c:spPr>
  <c:txPr>
    <a:bodyPr/>
    <a:lstStyle/>
    <a:p>
      <a:pPr>
        <a:defRPr sz="750" b="0" i="0" u="none" strike="noStrike" baseline="0">
          <a:solidFill>
            <a:schemeClr val="tx1"/>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5" y="6"/>
            <a:ext cx="4004513" cy="347783"/>
          </a:xfrm>
          <a:prstGeom prst="rect">
            <a:avLst/>
          </a:prstGeom>
        </p:spPr>
        <p:txBody>
          <a:bodyPr vert="horz" lIns="89424" tIns="44713" rIns="89424" bIns="44713" rtlCol="0"/>
          <a:lstStyle>
            <a:lvl1pPr algn="l">
              <a:defRPr sz="1100"/>
            </a:lvl1pPr>
          </a:lstStyle>
          <a:p>
            <a:endParaRPr lang="en-US"/>
          </a:p>
        </p:txBody>
      </p:sp>
      <p:sp>
        <p:nvSpPr>
          <p:cNvPr id="3" name="Date Placeholder 2"/>
          <p:cNvSpPr>
            <a:spLocks noGrp="1"/>
          </p:cNvSpPr>
          <p:nvPr>
            <p:ph type="dt" sz="quarter" idx="1"/>
          </p:nvPr>
        </p:nvSpPr>
        <p:spPr>
          <a:xfrm>
            <a:off x="5232659" y="6"/>
            <a:ext cx="4004513" cy="347783"/>
          </a:xfrm>
          <a:prstGeom prst="rect">
            <a:avLst/>
          </a:prstGeom>
        </p:spPr>
        <p:txBody>
          <a:bodyPr vert="horz" lIns="89424" tIns="44713" rIns="89424" bIns="44713" rtlCol="0"/>
          <a:lstStyle>
            <a:lvl1pPr algn="r">
              <a:defRPr sz="1100"/>
            </a:lvl1pPr>
          </a:lstStyle>
          <a:p>
            <a:fld id="{F779A121-15AD-4015-A097-E46565FA9CD6}" type="datetimeFigureOut">
              <a:rPr lang="en-US" smtClean="0"/>
              <a:t>4/29/24</a:t>
            </a:fld>
            <a:endParaRPr lang="en-US"/>
          </a:p>
        </p:txBody>
      </p:sp>
      <p:sp>
        <p:nvSpPr>
          <p:cNvPr id="4" name="Footer Placeholder 3"/>
          <p:cNvSpPr>
            <a:spLocks noGrp="1"/>
          </p:cNvSpPr>
          <p:nvPr>
            <p:ph type="ftr" sz="quarter" idx="2"/>
          </p:nvPr>
        </p:nvSpPr>
        <p:spPr>
          <a:xfrm>
            <a:off x="15" y="6604276"/>
            <a:ext cx="4004513" cy="347783"/>
          </a:xfrm>
          <a:prstGeom prst="rect">
            <a:avLst/>
          </a:prstGeom>
        </p:spPr>
        <p:txBody>
          <a:bodyPr vert="horz" lIns="89424" tIns="44713" rIns="89424" bIns="44713" rtlCol="0" anchor="b"/>
          <a:lstStyle>
            <a:lvl1pPr algn="l">
              <a:defRPr sz="1100"/>
            </a:lvl1pPr>
          </a:lstStyle>
          <a:p>
            <a:endParaRPr lang="en-US"/>
          </a:p>
        </p:txBody>
      </p:sp>
      <p:sp>
        <p:nvSpPr>
          <p:cNvPr id="5" name="Slide Number Placeholder 4"/>
          <p:cNvSpPr>
            <a:spLocks noGrp="1"/>
          </p:cNvSpPr>
          <p:nvPr>
            <p:ph type="sldNum" sz="quarter" idx="3"/>
          </p:nvPr>
        </p:nvSpPr>
        <p:spPr>
          <a:xfrm>
            <a:off x="5232659" y="6604276"/>
            <a:ext cx="4004513" cy="347783"/>
          </a:xfrm>
          <a:prstGeom prst="rect">
            <a:avLst/>
          </a:prstGeom>
        </p:spPr>
        <p:txBody>
          <a:bodyPr vert="horz" lIns="89424" tIns="44713" rIns="89424" bIns="44713" rtlCol="0" anchor="b"/>
          <a:lstStyle>
            <a:lvl1pPr algn="r">
              <a:defRPr sz="1100"/>
            </a:lvl1pPr>
          </a:lstStyle>
          <a:p>
            <a:fld id="{D50F3211-BAE5-4D37-8CBA-FA143A9CD83B}" type="slidenum">
              <a:rPr lang="en-US" smtClean="0"/>
              <a:t>‹#›</a:t>
            </a:fld>
            <a:endParaRPr lang="en-US"/>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 y="3"/>
            <a:ext cx="4003675" cy="347663"/>
          </a:xfrm>
          <a:prstGeom prst="rect">
            <a:avLst/>
          </a:prstGeom>
        </p:spPr>
        <p:txBody>
          <a:bodyPr vert="horz" lIns="90785" tIns="45391" rIns="90785" bIns="45391" rtlCol="0"/>
          <a:lstStyle>
            <a:lvl1pPr algn="l">
              <a:defRPr sz="1100"/>
            </a:lvl1pPr>
          </a:lstStyle>
          <a:p>
            <a:endParaRPr lang="en-US"/>
          </a:p>
        </p:txBody>
      </p:sp>
      <p:sp>
        <p:nvSpPr>
          <p:cNvPr id="3" name="Date Placeholder 2"/>
          <p:cNvSpPr>
            <a:spLocks noGrp="1"/>
          </p:cNvSpPr>
          <p:nvPr>
            <p:ph type="dt" idx="1"/>
          </p:nvPr>
        </p:nvSpPr>
        <p:spPr>
          <a:xfrm>
            <a:off x="5233450" y="3"/>
            <a:ext cx="4003675" cy="347663"/>
          </a:xfrm>
          <a:prstGeom prst="rect">
            <a:avLst/>
          </a:prstGeom>
        </p:spPr>
        <p:txBody>
          <a:bodyPr vert="horz" lIns="90785" tIns="45391" rIns="90785" bIns="45391" rtlCol="0"/>
          <a:lstStyle>
            <a:lvl1pPr algn="r">
              <a:defRPr sz="1100"/>
            </a:lvl1pPr>
          </a:lstStyle>
          <a:p>
            <a:fld id="{60B08DE8-51B9-4DE8-800F-61BCDCB92578}" type="datetimeFigureOut">
              <a:rPr lang="en-US" smtClean="0"/>
              <a:t>4/29/24</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0785" tIns="45391" rIns="90785" bIns="45391" rtlCol="0" anchor="ctr"/>
          <a:lstStyle/>
          <a:p>
            <a:endParaRPr lang="en-US"/>
          </a:p>
        </p:txBody>
      </p:sp>
      <p:sp>
        <p:nvSpPr>
          <p:cNvPr id="5" name="Notes Placeholder 4"/>
          <p:cNvSpPr>
            <a:spLocks noGrp="1"/>
          </p:cNvSpPr>
          <p:nvPr>
            <p:ph type="body" sz="quarter" idx="3"/>
          </p:nvPr>
        </p:nvSpPr>
        <p:spPr>
          <a:xfrm>
            <a:off x="923933" y="3302795"/>
            <a:ext cx="7391399" cy="3128962"/>
          </a:xfrm>
          <a:prstGeom prst="rect">
            <a:avLst/>
          </a:prstGeom>
        </p:spPr>
        <p:txBody>
          <a:bodyPr vert="horz" lIns="90785" tIns="45391" rIns="90785" bIns="4539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9" y="6604382"/>
            <a:ext cx="4003675" cy="347663"/>
          </a:xfrm>
          <a:prstGeom prst="rect">
            <a:avLst/>
          </a:prstGeom>
        </p:spPr>
        <p:txBody>
          <a:bodyPr vert="horz" lIns="90785" tIns="45391" rIns="90785" bIns="45391" rtlCol="0" anchor="b"/>
          <a:lstStyle>
            <a:lvl1pPr algn="l">
              <a:defRPr sz="1100"/>
            </a:lvl1pPr>
          </a:lstStyle>
          <a:p>
            <a:r>
              <a:rPr lang="en-US" dirty="0"/>
              <a:t>Confidential</a:t>
            </a:r>
          </a:p>
        </p:txBody>
      </p:sp>
      <p:sp>
        <p:nvSpPr>
          <p:cNvPr id="7" name="Slide Number Placeholder 6"/>
          <p:cNvSpPr>
            <a:spLocks noGrp="1"/>
          </p:cNvSpPr>
          <p:nvPr>
            <p:ph type="sldNum" sz="quarter" idx="5"/>
          </p:nvPr>
        </p:nvSpPr>
        <p:spPr>
          <a:xfrm>
            <a:off x="5233450" y="6604382"/>
            <a:ext cx="4003675" cy="347663"/>
          </a:xfrm>
          <a:prstGeom prst="rect">
            <a:avLst/>
          </a:prstGeom>
        </p:spPr>
        <p:txBody>
          <a:bodyPr vert="horz" lIns="90785" tIns="45391" rIns="90785" bIns="45391"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oc id"/>
          <p:cNvSpPr>
            <a:spLocks noGrp="1" noChangeArrowheads="1"/>
          </p:cNvSpPr>
          <p:nvPr>
            <p:ph type="ftr" sz="quarter" idx="4"/>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1500">
                <a:solidFill>
                  <a:schemeClr val="tx1"/>
                </a:solidFill>
                <a:latin typeface="Arial" charset="0"/>
                <a:ea typeface="ＭＳ Ｐゴシック" charset="0"/>
              </a:defRPr>
            </a:lvl1pPr>
            <a:lvl2pPr marL="709443" indent="-272863" eaLnBrk="0" hangingPunct="0">
              <a:defRPr sz="1500">
                <a:solidFill>
                  <a:schemeClr val="tx1"/>
                </a:solidFill>
                <a:latin typeface="Arial" charset="0"/>
                <a:ea typeface="ＭＳ Ｐゴシック" charset="0"/>
              </a:defRPr>
            </a:lvl2pPr>
            <a:lvl3pPr marL="1091451" indent="-218290" eaLnBrk="0" hangingPunct="0">
              <a:defRPr sz="1500">
                <a:solidFill>
                  <a:schemeClr val="tx1"/>
                </a:solidFill>
                <a:latin typeface="Arial" charset="0"/>
                <a:ea typeface="ＭＳ Ｐゴシック" charset="0"/>
              </a:defRPr>
            </a:lvl3pPr>
            <a:lvl4pPr marL="1528031" indent="-218290" eaLnBrk="0" hangingPunct="0">
              <a:defRPr sz="1500">
                <a:solidFill>
                  <a:schemeClr val="tx1"/>
                </a:solidFill>
                <a:latin typeface="Arial" charset="0"/>
                <a:ea typeface="ＭＳ Ｐゴシック" charset="0"/>
              </a:defRPr>
            </a:lvl4pPr>
            <a:lvl5pPr marL="1964611" indent="-218290" eaLnBrk="0" hangingPunct="0">
              <a:defRPr sz="1500">
                <a:solidFill>
                  <a:schemeClr val="tx1"/>
                </a:solidFill>
                <a:latin typeface="Arial" charset="0"/>
                <a:ea typeface="ＭＳ Ｐゴシック" charset="0"/>
              </a:defRPr>
            </a:lvl5pPr>
            <a:lvl6pPr marL="2401192" indent="-218290" eaLnBrk="0" fontAlgn="base" hangingPunct="0">
              <a:spcBef>
                <a:spcPct val="0"/>
              </a:spcBef>
              <a:spcAft>
                <a:spcPct val="0"/>
              </a:spcAft>
              <a:defRPr sz="1500">
                <a:solidFill>
                  <a:schemeClr val="tx1"/>
                </a:solidFill>
                <a:latin typeface="Arial" charset="0"/>
                <a:ea typeface="ＭＳ Ｐゴシック" charset="0"/>
              </a:defRPr>
            </a:lvl6pPr>
            <a:lvl7pPr marL="2837772" indent="-218290" eaLnBrk="0" fontAlgn="base" hangingPunct="0">
              <a:spcBef>
                <a:spcPct val="0"/>
              </a:spcBef>
              <a:spcAft>
                <a:spcPct val="0"/>
              </a:spcAft>
              <a:defRPr sz="1500">
                <a:solidFill>
                  <a:schemeClr val="tx1"/>
                </a:solidFill>
                <a:latin typeface="Arial" charset="0"/>
                <a:ea typeface="ＭＳ Ｐゴシック" charset="0"/>
              </a:defRPr>
            </a:lvl7pPr>
            <a:lvl8pPr marL="3274352" indent="-218290" eaLnBrk="0" fontAlgn="base" hangingPunct="0">
              <a:spcBef>
                <a:spcPct val="0"/>
              </a:spcBef>
              <a:spcAft>
                <a:spcPct val="0"/>
              </a:spcAft>
              <a:defRPr sz="1500">
                <a:solidFill>
                  <a:schemeClr val="tx1"/>
                </a:solidFill>
                <a:latin typeface="Arial" charset="0"/>
                <a:ea typeface="ＭＳ Ｐゴシック" charset="0"/>
              </a:defRPr>
            </a:lvl8pPr>
            <a:lvl9pPr marL="3710932" indent="-218290" eaLnBrk="0" fontAlgn="base" hangingPunct="0">
              <a:spcBef>
                <a:spcPct val="0"/>
              </a:spcBef>
              <a:spcAft>
                <a:spcPct val="0"/>
              </a:spcAft>
              <a:defRPr sz="1500">
                <a:solidFill>
                  <a:schemeClr val="tx1"/>
                </a:solidFill>
                <a:latin typeface="Arial" charset="0"/>
                <a:ea typeface="ＭＳ Ｐゴシック" charset="0"/>
              </a:defRPr>
            </a:lvl9pPr>
          </a:lstStyle>
          <a:p>
            <a:pPr eaLnBrk="1" hangingPunct="1">
              <a:defRPr/>
            </a:pPr>
            <a:r>
              <a:rPr lang="de-DE" sz="800"/>
              <a:t>020207DU_he_040202_051</a:t>
            </a:r>
          </a:p>
        </p:txBody>
      </p:sp>
      <p:sp>
        <p:nvSpPr>
          <p:cNvPr id="156675" name="pg num"/>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1500">
                <a:solidFill>
                  <a:schemeClr val="tx1"/>
                </a:solidFill>
                <a:latin typeface="Arial" pitchFamily="34" charset="0"/>
                <a:ea typeface="ＭＳ Ｐゴシック" pitchFamily="34" charset="-128"/>
              </a:defRPr>
            </a:lvl1pPr>
            <a:lvl2pPr marL="709443" indent="-272863" eaLnBrk="0" hangingPunct="0">
              <a:defRPr sz="1500">
                <a:solidFill>
                  <a:schemeClr val="tx1"/>
                </a:solidFill>
                <a:latin typeface="Arial" pitchFamily="34" charset="0"/>
                <a:ea typeface="ＭＳ Ｐゴシック" pitchFamily="34" charset="-128"/>
              </a:defRPr>
            </a:lvl2pPr>
            <a:lvl3pPr marL="1091451" indent="-218290" eaLnBrk="0" hangingPunct="0">
              <a:defRPr sz="1500">
                <a:solidFill>
                  <a:schemeClr val="tx1"/>
                </a:solidFill>
                <a:latin typeface="Arial" pitchFamily="34" charset="0"/>
                <a:ea typeface="ＭＳ Ｐゴシック" pitchFamily="34" charset="-128"/>
              </a:defRPr>
            </a:lvl3pPr>
            <a:lvl4pPr marL="1528031" indent="-218290" eaLnBrk="0" hangingPunct="0">
              <a:defRPr sz="1500">
                <a:solidFill>
                  <a:schemeClr val="tx1"/>
                </a:solidFill>
                <a:latin typeface="Arial" pitchFamily="34" charset="0"/>
                <a:ea typeface="ＭＳ Ｐゴシック" pitchFamily="34" charset="-128"/>
              </a:defRPr>
            </a:lvl4pPr>
            <a:lvl5pPr marL="1964611" indent="-218290" eaLnBrk="0" hangingPunct="0">
              <a:defRPr sz="1500">
                <a:solidFill>
                  <a:schemeClr val="tx1"/>
                </a:solidFill>
                <a:latin typeface="Arial" pitchFamily="34" charset="0"/>
                <a:ea typeface="ＭＳ Ｐゴシック" pitchFamily="34" charset="-128"/>
              </a:defRPr>
            </a:lvl5pPr>
            <a:lvl6pPr marL="240119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6pPr>
            <a:lvl7pPr marL="283777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7pPr>
            <a:lvl8pPr marL="327435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8pPr>
            <a:lvl9pPr marL="371093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9pPr>
          </a:lstStyle>
          <a:p>
            <a:pPr eaLnBrk="1" hangingPunct="1">
              <a:defRPr/>
            </a:pPr>
            <a:fld id="{547BF21E-8ADB-4772-BD46-FFA47FF409CD}" type="slidenum">
              <a:rPr lang="de-DE" altLang="en-US" sz="1100"/>
              <a:pPr eaLnBrk="1" hangingPunct="1">
                <a:defRPr/>
              </a:pPr>
              <a:t>2</a:t>
            </a:fld>
            <a:endParaRPr lang="de-DE" altLang="en-US" sz="1100"/>
          </a:p>
        </p:txBody>
      </p:sp>
      <p:sp>
        <p:nvSpPr>
          <p:cNvPr id="156676" name="Rectangle 2"/>
          <p:cNvSpPr>
            <a:spLocks noGrp="1" noRot="1" noChangeAspect="1" noChangeArrowheads="1" noTextEdit="1"/>
          </p:cNvSpPr>
          <p:nvPr>
            <p:ph type="sldImg"/>
          </p:nvPr>
        </p:nvSpPr>
        <p:spPr>
          <a:ln/>
        </p:spPr>
      </p:sp>
      <p:sp>
        <p:nvSpPr>
          <p:cNvPr id="156677"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2554247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51740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00367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99917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4391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57328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Whole loan – dollar of loss impacts investor dollar for dollar</a:t>
            </a:r>
          </a:p>
          <a:p>
            <a:endParaRPr lang="en-US" dirty="0"/>
          </a:p>
          <a:p>
            <a:r>
              <a:rPr lang="en-US" dirty="0"/>
              <a:t>Subordination – </a:t>
            </a:r>
          </a:p>
          <a:p>
            <a:r>
              <a:rPr lang="en-US" dirty="0"/>
              <a:t>	under default, losses first hit subordination</a:t>
            </a:r>
          </a:p>
          <a:p>
            <a:r>
              <a:rPr lang="en-US" dirty="0"/>
              <a:t>	no default,</a:t>
            </a:r>
            <a:r>
              <a:rPr lang="en-US" baseline="0" dirty="0"/>
              <a:t> principal CF pro-rata or sequentially (senior-sub)</a:t>
            </a:r>
          </a:p>
          <a:p>
            <a:r>
              <a:rPr lang="en-US" baseline="0" dirty="0"/>
              <a:t>		which will rating agencies require greater subordination –</a:t>
            </a:r>
          </a:p>
          <a:p>
            <a:r>
              <a:rPr lang="en-US" baseline="0" dirty="0"/>
              <a:t>		Q to ask: if 90/10 and another 93/7, then which one pro-rata, which one sequential</a:t>
            </a:r>
          </a:p>
          <a:p>
            <a:r>
              <a:rPr lang="en-US" baseline="0" dirty="0"/>
              <a:t>		if sequential, then subordination increases</a:t>
            </a:r>
          </a:p>
          <a:p>
            <a:r>
              <a:rPr lang="en-US" baseline="0" dirty="0"/>
              <a:t>	if time sequential, then earlier tranches are higher quality</a:t>
            </a:r>
          </a:p>
          <a:p>
            <a:r>
              <a:rPr lang="en-US" baseline="0" dirty="0"/>
              <a:t>	if subordinates eaten through, then time </a:t>
            </a:r>
            <a:r>
              <a:rPr lang="en-US" baseline="0" dirty="0" err="1"/>
              <a:t>sequentials</a:t>
            </a:r>
            <a:r>
              <a:rPr lang="en-US" baseline="0" dirty="0"/>
              <a:t> will be collapsed and become pro-rata</a:t>
            </a:r>
          </a:p>
          <a:p>
            <a:endParaRPr lang="en-US" baseline="0" dirty="0"/>
          </a:p>
          <a:p>
            <a:r>
              <a:rPr lang="en-US" baseline="0" dirty="0"/>
              <a:t>OC – as time goes by OC increases; excess interest is used to pay down senior bonds; OC increases until reaching a certain level</a:t>
            </a:r>
          </a:p>
          <a:p>
            <a:endParaRPr lang="en-US" baseline="0" dirty="0"/>
          </a:p>
          <a:p>
            <a:r>
              <a:rPr lang="en-US" baseline="0" dirty="0"/>
              <a:t>WRAP – does not wrap the whole deal e.g. only above a certain rating e.g. A.</a:t>
            </a:r>
          </a:p>
          <a:p>
            <a:r>
              <a:rPr lang="en-US" baseline="0" dirty="0"/>
              <a:t>	MBIA wraps it and is downgraded, but collateral is performing well</a:t>
            </a:r>
          </a:p>
          <a:p>
            <a:r>
              <a:rPr lang="en-US" baseline="0" dirty="0"/>
              <a:t>	what happens to rating of bond – downgraded</a:t>
            </a:r>
          </a:p>
          <a:p>
            <a:pPr defTabSz="966545">
              <a:defRPr/>
            </a:pPr>
            <a:r>
              <a:rPr lang="en-US" baseline="0" dirty="0"/>
              <a:t>	Some investors won’t buy if they have too much exposure to an insurer</a:t>
            </a:r>
          </a:p>
          <a:p>
            <a:endParaRPr lang="en-US" baseline="0" dirty="0"/>
          </a:p>
          <a:p>
            <a:r>
              <a:rPr lang="en-US" baseline="0" dirty="0"/>
              <a:t>Reserve – 	initial amount builds up to a certain level; above that then pays equity</a:t>
            </a:r>
          </a:p>
          <a:p>
            <a:r>
              <a:rPr lang="en-US" baseline="0" dirty="0"/>
              <a:t>	size is a function of rating agency requirements</a:t>
            </a:r>
          </a:p>
          <a:p>
            <a:endParaRPr lang="en-US" baseline="0" dirty="0"/>
          </a:p>
          <a:p>
            <a:r>
              <a:rPr lang="en-US" baseline="0" dirty="0"/>
              <a:t>How do we choose which one to issue? Whichever gives maximum proceeds</a:t>
            </a:r>
          </a:p>
          <a:p>
            <a:endParaRPr lang="en-US" dirty="0"/>
          </a:p>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27</a:t>
            </a:fld>
            <a:endParaRPr lang="en-US"/>
          </a:p>
        </p:txBody>
      </p:sp>
    </p:spTree>
    <p:extLst>
      <p:ext uri="{BB962C8B-B14F-4D97-AF65-F5344CB8AC3E}">
        <p14:creationId xmlns:p14="http://schemas.microsoft.com/office/powerpoint/2010/main" val="409389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Whole loan – dollar of loss impacts investor dollar for dollar</a:t>
            </a:r>
          </a:p>
          <a:p>
            <a:endParaRPr lang="en-US" dirty="0"/>
          </a:p>
          <a:p>
            <a:r>
              <a:rPr lang="en-US" dirty="0"/>
              <a:t>Subordination – </a:t>
            </a:r>
          </a:p>
          <a:p>
            <a:r>
              <a:rPr lang="en-US" dirty="0"/>
              <a:t>	under default, losses first hit subordination</a:t>
            </a:r>
          </a:p>
          <a:p>
            <a:r>
              <a:rPr lang="en-US" dirty="0"/>
              <a:t>	no default,</a:t>
            </a:r>
            <a:r>
              <a:rPr lang="en-US" baseline="0" dirty="0"/>
              <a:t> principal CF pro-rata or sequentially (senior-sub)</a:t>
            </a:r>
          </a:p>
          <a:p>
            <a:r>
              <a:rPr lang="en-US" baseline="0" dirty="0"/>
              <a:t>		which will rating agencies require greater subordination –</a:t>
            </a:r>
          </a:p>
          <a:p>
            <a:r>
              <a:rPr lang="en-US" baseline="0" dirty="0"/>
              <a:t>		Q to ask: if 90/10 and another 93/7, then which one pro-rata, which one sequential</a:t>
            </a:r>
          </a:p>
          <a:p>
            <a:r>
              <a:rPr lang="en-US" baseline="0" dirty="0"/>
              <a:t>		if sequential, then subordination increases</a:t>
            </a:r>
          </a:p>
          <a:p>
            <a:r>
              <a:rPr lang="en-US" baseline="0" dirty="0"/>
              <a:t>	if time sequential, then earlier tranches are higher quality</a:t>
            </a:r>
          </a:p>
          <a:p>
            <a:r>
              <a:rPr lang="en-US" baseline="0" dirty="0"/>
              <a:t>	if subordinates eaten through, then time </a:t>
            </a:r>
            <a:r>
              <a:rPr lang="en-US" baseline="0" dirty="0" err="1"/>
              <a:t>sequentials</a:t>
            </a:r>
            <a:r>
              <a:rPr lang="en-US" baseline="0" dirty="0"/>
              <a:t> will be collapsed and become pro-rata</a:t>
            </a:r>
          </a:p>
          <a:p>
            <a:endParaRPr lang="en-US" baseline="0" dirty="0"/>
          </a:p>
          <a:p>
            <a:r>
              <a:rPr lang="en-US" baseline="0" dirty="0"/>
              <a:t>OC – as time goes by OC increases; excess interest is used to pay down senior bonds; OC increases until reaching a certain level</a:t>
            </a:r>
          </a:p>
          <a:p>
            <a:endParaRPr lang="en-US" baseline="0" dirty="0"/>
          </a:p>
          <a:p>
            <a:r>
              <a:rPr lang="en-US" baseline="0" dirty="0"/>
              <a:t>WRAP – does not wrap the whole deal e.g. only above a certain rating e.g. A.</a:t>
            </a:r>
          </a:p>
          <a:p>
            <a:r>
              <a:rPr lang="en-US" baseline="0" dirty="0"/>
              <a:t>	MBIA wraps it and is downgraded, but collateral is performing well</a:t>
            </a:r>
          </a:p>
          <a:p>
            <a:r>
              <a:rPr lang="en-US" baseline="0" dirty="0"/>
              <a:t>	what happens to rating of bond – downgraded</a:t>
            </a:r>
          </a:p>
          <a:p>
            <a:pPr defTabSz="966545">
              <a:defRPr/>
            </a:pPr>
            <a:r>
              <a:rPr lang="en-US" baseline="0" dirty="0"/>
              <a:t>	Some investors won’t buy if they have too much exposure to an insurer</a:t>
            </a:r>
          </a:p>
          <a:p>
            <a:endParaRPr lang="en-US" baseline="0" dirty="0"/>
          </a:p>
          <a:p>
            <a:r>
              <a:rPr lang="en-US" baseline="0" dirty="0"/>
              <a:t>Reserve – 	initial amount builds up to a certain level; above that then pays equity</a:t>
            </a:r>
          </a:p>
          <a:p>
            <a:r>
              <a:rPr lang="en-US" baseline="0" dirty="0"/>
              <a:t>	size is a function of rating agency requirements</a:t>
            </a:r>
          </a:p>
          <a:p>
            <a:endParaRPr lang="en-US" baseline="0" dirty="0"/>
          </a:p>
          <a:p>
            <a:r>
              <a:rPr lang="en-US" baseline="0" dirty="0"/>
              <a:t>How do we choose which one to issue? Whichever gives maximum proceeds</a:t>
            </a:r>
          </a:p>
          <a:p>
            <a:endParaRPr lang="en-US" dirty="0"/>
          </a:p>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28</a:t>
            </a:fld>
            <a:endParaRPr lang="en-US"/>
          </a:p>
        </p:txBody>
      </p:sp>
    </p:spTree>
    <p:extLst>
      <p:ext uri="{BB962C8B-B14F-4D97-AF65-F5344CB8AC3E}">
        <p14:creationId xmlns:p14="http://schemas.microsoft.com/office/powerpoint/2010/main" val="2587515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Whole loan – dollar of loss impacts investor dollar for dollar</a:t>
            </a:r>
          </a:p>
          <a:p>
            <a:endParaRPr lang="en-US" dirty="0"/>
          </a:p>
          <a:p>
            <a:r>
              <a:rPr lang="en-US" dirty="0"/>
              <a:t>Subordination – </a:t>
            </a:r>
          </a:p>
          <a:p>
            <a:r>
              <a:rPr lang="en-US" dirty="0"/>
              <a:t>	under default, losses first hit subordination</a:t>
            </a:r>
          </a:p>
          <a:p>
            <a:r>
              <a:rPr lang="en-US" dirty="0"/>
              <a:t>	no default,</a:t>
            </a:r>
            <a:r>
              <a:rPr lang="en-US" baseline="0" dirty="0"/>
              <a:t> principal CF pro-rata or sequentially (senior-sub)</a:t>
            </a:r>
          </a:p>
          <a:p>
            <a:r>
              <a:rPr lang="en-US" baseline="0" dirty="0"/>
              <a:t>		which will rating agencies require greater subordination –</a:t>
            </a:r>
          </a:p>
          <a:p>
            <a:r>
              <a:rPr lang="en-US" baseline="0" dirty="0"/>
              <a:t>		Q to ask: if 90/10 and another 93/7, then which one pro-rata, which one sequential</a:t>
            </a:r>
          </a:p>
          <a:p>
            <a:r>
              <a:rPr lang="en-US" baseline="0" dirty="0"/>
              <a:t>		if sequential, then subordination increases</a:t>
            </a:r>
          </a:p>
          <a:p>
            <a:r>
              <a:rPr lang="en-US" baseline="0" dirty="0"/>
              <a:t>	if time sequential, then earlier tranches are higher quality</a:t>
            </a:r>
          </a:p>
          <a:p>
            <a:r>
              <a:rPr lang="en-US" baseline="0" dirty="0"/>
              <a:t>	if subordinates eaten through, then time </a:t>
            </a:r>
            <a:r>
              <a:rPr lang="en-US" baseline="0" dirty="0" err="1"/>
              <a:t>sequentials</a:t>
            </a:r>
            <a:r>
              <a:rPr lang="en-US" baseline="0" dirty="0"/>
              <a:t> will be collapsed and become pro-rata</a:t>
            </a:r>
          </a:p>
          <a:p>
            <a:endParaRPr lang="en-US" baseline="0" dirty="0"/>
          </a:p>
          <a:p>
            <a:r>
              <a:rPr lang="en-US" baseline="0" dirty="0"/>
              <a:t>OC – as time goes by OC increases; excess interest is used to pay down senior bonds; OC increases until reaching a certain level</a:t>
            </a:r>
          </a:p>
          <a:p>
            <a:endParaRPr lang="en-US" baseline="0" dirty="0"/>
          </a:p>
          <a:p>
            <a:r>
              <a:rPr lang="en-US" baseline="0" dirty="0"/>
              <a:t>WRAP – does not wrap the whole deal e.g. only above a certain rating e.g. A.</a:t>
            </a:r>
          </a:p>
          <a:p>
            <a:r>
              <a:rPr lang="en-US" baseline="0" dirty="0"/>
              <a:t>	MBIA wraps it and is downgraded, but collateral is performing well</a:t>
            </a:r>
          </a:p>
          <a:p>
            <a:r>
              <a:rPr lang="en-US" baseline="0" dirty="0"/>
              <a:t>	what happens to rating of bond – downgraded</a:t>
            </a:r>
          </a:p>
          <a:p>
            <a:pPr defTabSz="966545">
              <a:defRPr/>
            </a:pPr>
            <a:r>
              <a:rPr lang="en-US" baseline="0" dirty="0"/>
              <a:t>	Some investors won’t buy if they have too much exposure to an insurer</a:t>
            </a:r>
          </a:p>
          <a:p>
            <a:endParaRPr lang="en-US" baseline="0" dirty="0"/>
          </a:p>
          <a:p>
            <a:r>
              <a:rPr lang="en-US" baseline="0" dirty="0"/>
              <a:t>Reserve – 	initial amount builds up to a certain level; above that then pays equity</a:t>
            </a:r>
          </a:p>
          <a:p>
            <a:r>
              <a:rPr lang="en-US" baseline="0" dirty="0"/>
              <a:t>	size is a function of rating agency requirements</a:t>
            </a:r>
          </a:p>
          <a:p>
            <a:endParaRPr lang="en-US" baseline="0" dirty="0"/>
          </a:p>
          <a:p>
            <a:r>
              <a:rPr lang="en-US" baseline="0" dirty="0"/>
              <a:t>How do we choose which one to issue? Whichever gives maximum proceeds</a:t>
            </a:r>
          </a:p>
          <a:p>
            <a:endParaRPr lang="en-US" dirty="0"/>
          </a:p>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29</a:t>
            </a:fld>
            <a:endParaRPr lang="en-US"/>
          </a:p>
        </p:txBody>
      </p:sp>
    </p:spTree>
    <p:extLst>
      <p:ext uri="{BB962C8B-B14F-4D97-AF65-F5344CB8AC3E}">
        <p14:creationId xmlns:p14="http://schemas.microsoft.com/office/powerpoint/2010/main" val="4162321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Whole loan – dollar of loss impacts investor dollar for dollar</a:t>
            </a:r>
          </a:p>
          <a:p>
            <a:endParaRPr lang="en-US" dirty="0"/>
          </a:p>
          <a:p>
            <a:r>
              <a:rPr lang="en-US" dirty="0"/>
              <a:t>Subordination – </a:t>
            </a:r>
          </a:p>
          <a:p>
            <a:r>
              <a:rPr lang="en-US" dirty="0"/>
              <a:t>	under default, losses first hit subordination</a:t>
            </a:r>
          </a:p>
          <a:p>
            <a:r>
              <a:rPr lang="en-US" dirty="0"/>
              <a:t>	no default,</a:t>
            </a:r>
            <a:r>
              <a:rPr lang="en-US" baseline="0" dirty="0"/>
              <a:t> principal CF pro-rata or sequentially (senior-sub)</a:t>
            </a:r>
          </a:p>
          <a:p>
            <a:r>
              <a:rPr lang="en-US" baseline="0" dirty="0"/>
              <a:t>		which will rating agencies require greater subordination –</a:t>
            </a:r>
          </a:p>
          <a:p>
            <a:r>
              <a:rPr lang="en-US" baseline="0" dirty="0"/>
              <a:t>		Q to ask: if 90/10 and another 93/7, then which one pro-rata, which one sequential</a:t>
            </a:r>
          </a:p>
          <a:p>
            <a:r>
              <a:rPr lang="en-US" baseline="0" dirty="0"/>
              <a:t>		if sequential, then subordination increases</a:t>
            </a:r>
          </a:p>
          <a:p>
            <a:r>
              <a:rPr lang="en-US" baseline="0" dirty="0"/>
              <a:t>	if time sequential, then earlier tranches are higher quality</a:t>
            </a:r>
          </a:p>
          <a:p>
            <a:r>
              <a:rPr lang="en-US" baseline="0" dirty="0"/>
              <a:t>	if subordinates eaten through, then time </a:t>
            </a:r>
            <a:r>
              <a:rPr lang="en-US" baseline="0" dirty="0" err="1"/>
              <a:t>sequentials</a:t>
            </a:r>
            <a:r>
              <a:rPr lang="en-US" baseline="0" dirty="0"/>
              <a:t> will be collapsed and become pro-rata</a:t>
            </a:r>
          </a:p>
          <a:p>
            <a:endParaRPr lang="en-US" baseline="0" dirty="0"/>
          </a:p>
          <a:p>
            <a:r>
              <a:rPr lang="en-US" baseline="0" dirty="0"/>
              <a:t>OC – as time goes by OC increases; excess interest is used to pay down senior bonds; OC increases until reaching a certain level</a:t>
            </a:r>
          </a:p>
          <a:p>
            <a:endParaRPr lang="en-US" baseline="0" dirty="0"/>
          </a:p>
          <a:p>
            <a:r>
              <a:rPr lang="en-US" baseline="0" dirty="0"/>
              <a:t>WRAP – does not wrap the whole deal e.g. only above a certain rating e.g. A.</a:t>
            </a:r>
          </a:p>
          <a:p>
            <a:r>
              <a:rPr lang="en-US" baseline="0" dirty="0"/>
              <a:t>	MBIA wraps it and is downgraded, but collateral is performing well</a:t>
            </a:r>
          </a:p>
          <a:p>
            <a:r>
              <a:rPr lang="en-US" baseline="0" dirty="0"/>
              <a:t>	what happens to rating of bond – downgraded</a:t>
            </a:r>
          </a:p>
          <a:p>
            <a:pPr defTabSz="966545">
              <a:defRPr/>
            </a:pPr>
            <a:r>
              <a:rPr lang="en-US" baseline="0" dirty="0"/>
              <a:t>	Some investors won’t buy if they have too much exposure to an insurer</a:t>
            </a:r>
          </a:p>
          <a:p>
            <a:endParaRPr lang="en-US" baseline="0" dirty="0"/>
          </a:p>
          <a:p>
            <a:r>
              <a:rPr lang="en-US" baseline="0" dirty="0"/>
              <a:t>Reserve – 	initial amount builds up to a certain level; above that then pays equity</a:t>
            </a:r>
          </a:p>
          <a:p>
            <a:r>
              <a:rPr lang="en-US" baseline="0" dirty="0"/>
              <a:t>	size is a function of rating agency requirements</a:t>
            </a:r>
          </a:p>
          <a:p>
            <a:endParaRPr lang="en-US" baseline="0" dirty="0"/>
          </a:p>
          <a:p>
            <a:r>
              <a:rPr lang="en-US" baseline="0" dirty="0"/>
              <a:t>How do we choose which one to issue? Whichever gives maximum proceeds</a:t>
            </a:r>
          </a:p>
          <a:p>
            <a:endParaRPr lang="en-US" dirty="0"/>
          </a:p>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30</a:t>
            </a:fld>
            <a:endParaRPr lang="en-US"/>
          </a:p>
        </p:txBody>
      </p:sp>
    </p:spTree>
    <p:extLst>
      <p:ext uri="{BB962C8B-B14F-4D97-AF65-F5344CB8AC3E}">
        <p14:creationId xmlns:p14="http://schemas.microsoft.com/office/powerpoint/2010/main" val="898064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57722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668499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556770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77563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857017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223846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855251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351810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17917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385870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018133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37517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88751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12138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46389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078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124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80230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56403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550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_Titl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57200" y="3575304"/>
            <a:ext cx="8138160" cy="1133856"/>
          </a:xfrm>
        </p:spPr>
        <p:txBody>
          <a:bodyPr tIns="45720" rIns="82296" bIns="45720" anchor="b" anchorCtr="0"/>
          <a:lstStyle>
            <a:lvl1pPr>
              <a:lnSpc>
                <a:spcPct val="100000"/>
              </a:lnSpc>
              <a:spcBef>
                <a:spcPts val="0"/>
              </a:spcBef>
              <a:defRPr sz="30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57200" y="4882896"/>
            <a:ext cx="8138160" cy="612648"/>
          </a:xfrm>
        </p:spPr>
        <p:txBody>
          <a:bodyPr/>
          <a:lstStyle>
            <a:lvl1pPr>
              <a:spcBef>
                <a:spcPts val="200"/>
              </a:spcBef>
              <a:defRPr sz="1800"/>
            </a:lvl1pPr>
          </a:lstStyle>
          <a:p>
            <a:pPr lvl="0"/>
            <a:r>
              <a:rPr lang="en-US" dirty="0"/>
              <a:t>Presenter (s) Name</a:t>
            </a:r>
            <a:br>
              <a:rPr lang="en-US" dirty="0"/>
            </a:br>
            <a:r>
              <a:rPr lang="en-US" dirty="0"/>
              <a:t>Date</a:t>
            </a:r>
          </a:p>
        </p:txBody>
      </p:sp>
    </p:spTree>
    <p:extLst>
      <p:ext uri="{BB962C8B-B14F-4D97-AF65-F5344CB8AC3E}">
        <p14:creationId xmlns:p14="http://schemas.microsoft.com/office/powerpoint/2010/main" val="12962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320088"/>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dirty="0"/>
              <a:t>Optional Speaker Name or Subtitle</a:t>
            </a:r>
          </a:p>
        </p:txBody>
      </p:sp>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921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Color Palette RGB Breakdowns</a:t>
            </a:r>
          </a:p>
        </p:txBody>
      </p:sp>
      <p:sp>
        <p:nvSpPr>
          <p:cNvPr id="4" name="Rectangle 10"/>
          <p:cNvSpPr>
            <a:spLocks noChangeArrowheads="1"/>
          </p:cNvSpPr>
          <p:nvPr userDrawn="1"/>
        </p:nvSpPr>
        <p:spPr bwMode="gray">
          <a:xfrm>
            <a:off x="452712" y="1554163"/>
            <a:ext cx="7831943" cy="215444"/>
          </a:xfrm>
          <a:prstGeom prst="rect">
            <a:avLst/>
          </a:prstGeom>
          <a:noFill/>
          <a:ln w="9525">
            <a:noFill/>
            <a:miter lim="800000"/>
            <a:headEnd/>
            <a:tailEnd/>
          </a:ln>
          <a:effectLst/>
        </p:spPr>
        <p:txBody>
          <a:bodyPr wrap="square" lIns="0" tIns="0" rIns="0" bIns="0">
            <a:spAutoFit/>
          </a:bodyPr>
          <a:lstStyle/>
          <a:p>
            <a:r>
              <a:rPr lang="en-US" altLang="en-US" sz="1400" b="1" dirty="0">
                <a:cs typeface="Arial" pitchFamily="34" charset="0"/>
              </a:rPr>
              <a:t>PRIMARY COLORS</a:t>
            </a:r>
          </a:p>
        </p:txBody>
      </p:sp>
      <p:sp>
        <p:nvSpPr>
          <p:cNvPr id="5" name="Rectangle 66"/>
          <p:cNvSpPr>
            <a:spLocks noChangeArrowheads="1"/>
          </p:cNvSpPr>
          <p:nvPr userDrawn="1"/>
        </p:nvSpPr>
        <p:spPr bwMode="gray">
          <a:xfrm>
            <a:off x="452712" y="3055733"/>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CHART COLORS</a:t>
            </a:r>
          </a:p>
        </p:txBody>
      </p:sp>
      <p:sp>
        <p:nvSpPr>
          <p:cNvPr id="6" name="Rectangle 77"/>
          <p:cNvSpPr>
            <a:spLocks noChangeArrowheads="1"/>
          </p:cNvSpPr>
          <p:nvPr userDrawn="1"/>
        </p:nvSpPr>
        <p:spPr bwMode="gray">
          <a:xfrm>
            <a:off x="5567764" y="4881759"/>
            <a:ext cx="445404" cy="234472"/>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endParaRPr lang="en-US" altLang="en-US" sz="800" dirty="0">
              <a:solidFill>
                <a:srgbClr val="000000"/>
              </a:solidFill>
            </a:endParaRPr>
          </a:p>
        </p:txBody>
      </p:sp>
      <p:sp>
        <p:nvSpPr>
          <p:cNvPr id="7" name="Rectangle 66"/>
          <p:cNvSpPr>
            <a:spLocks noChangeArrowheads="1"/>
          </p:cNvSpPr>
          <p:nvPr userDrawn="1"/>
        </p:nvSpPr>
        <p:spPr bwMode="gray">
          <a:xfrm>
            <a:off x="452712" y="4749329"/>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EXTENDED CHART COLORS</a:t>
            </a:r>
          </a:p>
        </p:txBody>
      </p:sp>
      <p:sp>
        <p:nvSpPr>
          <p:cNvPr id="8" name="Rectangle 77"/>
          <p:cNvSpPr>
            <a:spLocks noChangeArrowheads="1"/>
          </p:cNvSpPr>
          <p:nvPr userDrawn="1"/>
        </p:nvSpPr>
        <p:spPr bwMode="gray">
          <a:xfrm>
            <a:off x="1967536" y="2466665"/>
            <a:ext cx="1232864"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t>
            </a:r>
            <a:br>
              <a:rPr lang="pt-BR" altLang="en-US" sz="800" dirty="0"/>
            </a:br>
            <a:r>
              <a:rPr lang="pt-BR" altLang="en-US" sz="800" dirty="0"/>
              <a:t>All-Purpose Template</a:t>
            </a:r>
          </a:p>
        </p:txBody>
      </p:sp>
      <p:sp>
        <p:nvSpPr>
          <p:cNvPr id="9" name="Rectangle 77"/>
          <p:cNvSpPr>
            <a:spLocks noChangeArrowheads="1"/>
          </p:cNvSpPr>
          <p:nvPr userDrawn="1"/>
        </p:nvSpPr>
        <p:spPr bwMode="gray">
          <a:xfrm>
            <a:off x="4239770" y="2466665"/>
            <a:ext cx="1109470"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Auditorium Template</a:t>
            </a:r>
          </a:p>
        </p:txBody>
      </p:sp>
      <p:sp>
        <p:nvSpPr>
          <p:cNvPr id="10" name="Rectangle 13"/>
          <p:cNvSpPr>
            <a:spLocks noChangeArrowheads="1"/>
          </p:cNvSpPr>
          <p:nvPr userDrawn="1"/>
        </p:nvSpPr>
        <p:spPr bwMode="gray">
          <a:xfrm>
            <a:off x="3482358" y="2467953"/>
            <a:ext cx="738907" cy="33855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Auditorium</a:t>
            </a:r>
            <a:br>
              <a:rPr lang="en-US" altLang="en-US" sz="800" dirty="0"/>
            </a:br>
            <a:r>
              <a:rPr lang="en-US" altLang="en-US" sz="800" dirty="0"/>
              <a:t>Background</a:t>
            </a:r>
          </a:p>
        </p:txBody>
      </p:sp>
      <p:sp>
        <p:nvSpPr>
          <p:cNvPr id="11" name="Rectangle 10"/>
          <p:cNvSpPr>
            <a:spLocks noChangeArrowheads="1"/>
          </p:cNvSpPr>
          <p:nvPr userDrawn="1"/>
        </p:nvSpPr>
        <p:spPr bwMode="gray">
          <a:xfrm>
            <a:off x="5770909" y="2467953"/>
            <a:ext cx="738907" cy="21544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Lines</a:t>
            </a:r>
          </a:p>
        </p:txBody>
      </p:sp>
      <p:sp>
        <p:nvSpPr>
          <p:cNvPr id="12" name="Freeform 11"/>
          <p:cNvSpPr/>
          <p:nvPr userDrawn="1"/>
        </p:nvSpPr>
        <p:spPr>
          <a:xfrm>
            <a:off x="6323457" y="3999993"/>
            <a:ext cx="763143" cy="1328928"/>
          </a:xfrm>
          <a:custGeom>
            <a:avLst/>
            <a:gdLst>
              <a:gd name="connsiteX0" fmla="*/ 1243584 w 1243584"/>
              <a:gd name="connsiteY0" fmla="*/ 0 h 1524000"/>
              <a:gd name="connsiteX1" fmla="*/ 853440 w 1243584"/>
              <a:gd name="connsiteY1" fmla="*/ 0 h 1524000"/>
              <a:gd name="connsiteX2" fmla="*/ 853440 w 1243584"/>
              <a:gd name="connsiteY2" fmla="*/ 1524000 h 1524000"/>
              <a:gd name="connsiteX3" fmla="*/ 0 w 1243584"/>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43584" h="1524000">
                <a:moveTo>
                  <a:pt x="1243584" y="0"/>
                </a:moveTo>
                <a:lnTo>
                  <a:pt x="853440" y="0"/>
                </a:lnTo>
                <a:lnTo>
                  <a:pt x="853440" y="1524000"/>
                </a:lnTo>
                <a:lnTo>
                  <a:pt x="0" y="1524000"/>
                </a:lnTo>
              </a:path>
            </a:pathLst>
          </a:custGeom>
          <a:noFill/>
          <a:ln w="1905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sp>
        <p:nvSpPr>
          <p:cNvPr id="13" name="Freeform 12"/>
          <p:cNvSpPr/>
          <p:nvPr userDrawn="1"/>
        </p:nvSpPr>
        <p:spPr>
          <a:xfrm>
            <a:off x="5681472" y="2114995"/>
            <a:ext cx="1072896" cy="1572768"/>
          </a:xfrm>
          <a:custGeom>
            <a:avLst/>
            <a:gdLst>
              <a:gd name="connsiteX0" fmla="*/ 792480 w 1072896"/>
              <a:gd name="connsiteY0" fmla="*/ 0 h 1572768"/>
              <a:gd name="connsiteX1" fmla="*/ 1072896 w 1072896"/>
              <a:gd name="connsiteY1" fmla="*/ 0 h 1572768"/>
              <a:gd name="connsiteX2" fmla="*/ 1072896 w 1072896"/>
              <a:gd name="connsiteY2" fmla="*/ 1572768 h 1572768"/>
              <a:gd name="connsiteX3" fmla="*/ 0 w 1072896"/>
              <a:gd name="connsiteY3" fmla="*/ 1572768 h 1572768"/>
            </a:gdLst>
            <a:ahLst/>
            <a:cxnLst>
              <a:cxn ang="0">
                <a:pos x="connsiteX0" y="connsiteY0"/>
              </a:cxn>
              <a:cxn ang="0">
                <a:pos x="connsiteX1" y="connsiteY1"/>
              </a:cxn>
              <a:cxn ang="0">
                <a:pos x="connsiteX2" y="connsiteY2"/>
              </a:cxn>
              <a:cxn ang="0">
                <a:pos x="connsiteX3" y="connsiteY3"/>
              </a:cxn>
            </a:cxnLst>
            <a:rect l="l" t="t" r="r" b="b"/>
            <a:pathLst>
              <a:path w="1072896" h="1572768">
                <a:moveTo>
                  <a:pt x="792480" y="0"/>
                </a:moveTo>
                <a:lnTo>
                  <a:pt x="1072896" y="0"/>
                </a:lnTo>
                <a:lnTo>
                  <a:pt x="1072896" y="1572768"/>
                </a:lnTo>
                <a:lnTo>
                  <a:pt x="0" y="1572768"/>
                </a:lnTo>
              </a:path>
            </a:pathLst>
          </a:custGeom>
          <a:noFill/>
          <a:ln w="19050">
            <a:solidFill>
              <a:schemeClr val="accent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cxnSp>
        <p:nvCxnSpPr>
          <p:cNvPr id="14" name="Straight Connector 13"/>
          <p:cNvCxnSpPr/>
          <p:nvPr userDrawn="1"/>
        </p:nvCxnSpPr>
        <p:spPr>
          <a:xfrm>
            <a:off x="6754178" y="2992819"/>
            <a:ext cx="26822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034753" y="2728216"/>
            <a:ext cx="1638300" cy="13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userDrawn="1"/>
        </p:nvGrpSpPr>
        <p:grpSpPr>
          <a:xfrm>
            <a:off x="452712" y="1870375"/>
            <a:ext cx="5862826" cy="3761767"/>
            <a:chOff x="452712" y="1962132"/>
            <a:chExt cx="5862826" cy="3761767"/>
          </a:xfrm>
        </p:grpSpPr>
        <p:sp>
          <p:nvSpPr>
            <p:cNvPr id="17" name="Rectangle 50"/>
            <p:cNvSpPr>
              <a:spLocks noChangeArrowheads="1"/>
            </p:cNvSpPr>
            <p:nvPr/>
          </p:nvSpPr>
          <p:spPr bwMode="auto">
            <a:xfrm>
              <a:off x="5759426" y="1962132"/>
              <a:ext cx="556112" cy="556112"/>
            </a:xfrm>
            <a:prstGeom prst="rect">
              <a:avLst/>
            </a:prstGeom>
            <a:solidFill>
              <a:srgbClr val="A9A9A9"/>
            </a:solidFill>
            <a:ln w="9525" algn="ctr">
              <a:noFill/>
              <a:miter lim="800000"/>
              <a:headEnd/>
              <a:tailEnd/>
            </a:ln>
            <a:effectLst/>
          </p:spPr>
          <p:txBody>
            <a:bodyPr anchor="t" anchorCtr="0"/>
            <a:lstStyle/>
            <a:p>
              <a:pPr>
                <a:lnSpc>
                  <a:spcPct val="110000"/>
                </a:lnSpc>
                <a:buClr>
                  <a:srgbClr val="000000"/>
                </a:buClr>
                <a:tabLst>
                  <a:tab pos="404813" algn="r"/>
                </a:tabLst>
              </a:pPr>
              <a:r>
                <a:rPr lang="pt-BR" altLang="en-US" sz="800" b="1" dirty="0">
                  <a:solidFill>
                    <a:srgbClr val="FFFFFF"/>
                  </a:solidFill>
                </a:rPr>
                <a:t>R	169</a:t>
              </a:r>
            </a:p>
            <a:p>
              <a:pPr>
                <a:lnSpc>
                  <a:spcPct val="110000"/>
                </a:lnSpc>
                <a:buClr>
                  <a:srgbClr val="000000"/>
                </a:buClr>
                <a:tabLst>
                  <a:tab pos="404813" algn="r"/>
                </a:tabLst>
              </a:pPr>
              <a:r>
                <a:rPr lang="pt-BR" altLang="en-US" sz="800" b="1" dirty="0">
                  <a:solidFill>
                    <a:srgbClr val="FFFFFF"/>
                  </a:solidFill>
                </a:rPr>
                <a:t>G	169</a:t>
              </a:r>
            </a:p>
            <a:p>
              <a:pPr>
                <a:lnSpc>
                  <a:spcPct val="110000"/>
                </a:lnSpc>
                <a:buClr>
                  <a:srgbClr val="000000"/>
                </a:buClr>
                <a:tabLst>
                  <a:tab pos="404813" algn="r"/>
                </a:tabLst>
              </a:pPr>
              <a:r>
                <a:rPr lang="pt-BR" altLang="en-US" sz="800" b="1" dirty="0">
                  <a:solidFill>
                    <a:srgbClr val="FFFFFF"/>
                  </a:solidFill>
                </a:rPr>
                <a:t>B	169</a:t>
              </a:r>
              <a:endParaRPr lang="en-US" altLang="en-US" sz="800" b="1" dirty="0">
                <a:solidFill>
                  <a:srgbClr val="FFFFFF"/>
                </a:solidFill>
              </a:endParaRPr>
            </a:p>
          </p:txBody>
        </p:sp>
        <p:sp>
          <p:nvSpPr>
            <p:cNvPr id="18" name="Rectangle 48"/>
            <p:cNvSpPr>
              <a:spLocks noChangeArrowheads="1"/>
            </p:cNvSpPr>
            <p:nvPr/>
          </p:nvSpPr>
          <p:spPr bwMode="auto">
            <a:xfrm>
              <a:off x="452712" y="1962132"/>
              <a:ext cx="556112" cy="556112"/>
            </a:xfrm>
            <a:prstGeom prst="rect">
              <a:avLst/>
            </a:prstGeom>
            <a:solidFill>
              <a:srgbClr val="005AA4"/>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19" name="Rectangle 57"/>
            <p:cNvSpPr>
              <a:spLocks noChangeArrowheads="1"/>
            </p:cNvSpPr>
            <p:nvPr/>
          </p:nvSpPr>
          <p:spPr bwMode="auto">
            <a:xfrm>
              <a:off x="1210124" y="1962132"/>
              <a:ext cx="556112" cy="556112"/>
            </a:xfrm>
            <a:prstGeom prst="rect">
              <a:avLst/>
            </a:prstGeom>
            <a:solidFill>
              <a:srgbClr val="00A1E2"/>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20" name="Rectangle 50"/>
            <p:cNvSpPr>
              <a:spLocks noChangeArrowheads="1"/>
            </p:cNvSpPr>
            <p:nvPr/>
          </p:nvSpPr>
          <p:spPr bwMode="auto">
            <a:xfrm>
              <a:off x="1967536" y="1962132"/>
              <a:ext cx="1312112" cy="556112"/>
            </a:xfrm>
            <a:prstGeom prst="rect">
              <a:avLst/>
            </a:prstGeom>
            <a:solidFill>
              <a:srgbClr val="DEE1E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000000"/>
                  </a:solidFill>
                </a:rPr>
                <a:t>R	222</a:t>
              </a:r>
            </a:p>
            <a:p>
              <a:pPr>
                <a:lnSpc>
                  <a:spcPct val="110000"/>
                </a:lnSpc>
                <a:buClr>
                  <a:srgbClr val="000000"/>
                </a:buClr>
                <a:buFont typeface="Symbol" pitchFamily="18" charset="2"/>
                <a:buNone/>
                <a:tabLst>
                  <a:tab pos="404813" algn="r"/>
                </a:tabLst>
              </a:pPr>
              <a:r>
                <a:rPr lang="pt-BR" sz="800" b="1" dirty="0">
                  <a:solidFill>
                    <a:srgbClr val="000000"/>
                  </a:solidFill>
                </a:rPr>
                <a:t>G	225</a:t>
              </a:r>
            </a:p>
            <a:p>
              <a:pPr>
                <a:lnSpc>
                  <a:spcPct val="110000"/>
                </a:lnSpc>
                <a:buClr>
                  <a:srgbClr val="000000"/>
                </a:buClr>
                <a:buFont typeface="Symbol" pitchFamily="18" charset="2"/>
                <a:buNone/>
                <a:tabLst>
                  <a:tab pos="404813" algn="r"/>
                </a:tabLst>
              </a:pPr>
              <a:r>
                <a:rPr lang="pt-BR" sz="800" b="1" dirty="0">
                  <a:solidFill>
                    <a:srgbClr val="000000"/>
                  </a:solidFill>
                </a:rPr>
                <a:t>B	230</a:t>
              </a:r>
            </a:p>
          </p:txBody>
        </p:sp>
        <p:sp>
          <p:nvSpPr>
            <p:cNvPr id="21" name="Rectangle 50"/>
            <p:cNvSpPr>
              <a:spLocks noChangeArrowheads="1"/>
            </p:cNvSpPr>
            <p:nvPr/>
          </p:nvSpPr>
          <p:spPr bwMode="auto">
            <a:xfrm>
              <a:off x="4239770" y="1962132"/>
              <a:ext cx="1312112" cy="556112"/>
            </a:xfrm>
            <a:prstGeom prst="rect">
              <a:avLst/>
            </a:prstGeom>
            <a:solidFill>
              <a:srgbClr val="00417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FFFFFF"/>
                  </a:solidFill>
                </a:rPr>
                <a:t>R	0</a:t>
              </a:r>
            </a:p>
            <a:p>
              <a:pPr>
                <a:lnSpc>
                  <a:spcPct val="110000"/>
                </a:lnSpc>
                <a:buClr>
                  <a:srgbClr val="000000"/>
                </a:buClr>
                <a:buFont typeface="Symbol" pitchFamily="18" charset="2"/>
                <a:buNone/>
                <a:tabLst>
                  <a:tab pos="404813" algn="r"/>
                </a:tabLst>
              </a:pPr>
              <a:r>
                <a:rPr lang="pt-BR" sz="800" b="1" dirty="0">
                  <a:solidFill>
                    <a:srgbClr val="FFFFFF"/>
                  </a:solidFill>
                </a:rPr>
                <a:t>G	65</a:t>
              </a:r>
            </a:p>
            <a:p>
              <a:pPr>
                <a:lnSpc>
                  <a:spcPct val="110000"/>
                </a:lnSpc>
                <a:buClr>
                  <a:srgbClr val="000000"/>
                </a:buClr>
                <a:buFont typeface="Symbol" pitchFamily="18" charset="2"/>
                <a:buNone/>
                <a:tabLst>
                  <a:tab pos="404813" algn="r"/>
                </a:tabLst>
              </a:pPr>
              <a:r>
                <a:rPr lang="pt-BR" sz="800" b="1" dirty="0">
                  <a:solidFill>
                    <a:srgbClr val="FFFFFF"/>
                  </a:solidFill>
                </a:rPr>
                <a:t>B	118</a:t>
              </a:r>
            </a:p>
          </p:txBody>
        </p:sp>
        <p:sp>
          <p:nvSpPr>
            <p:cNvPr id="22" name="Rectangle 14"/>
            <p:cNvSpPr>
              <a:spLocks noChangeArrowheads="1"/>
            </p:cNvSpPr>
            <p:nvPr/>
          </p:nvSpPr>
          <p:spPr bwMode="gray">
            <a:xfrm>
              <a:off x="3482358" y="1962132"/>
              <a:ext cx="556112" cy="556112"/>
            </a:xfrm>
            <a:prstGeom prst="rect">
              <a:avLst/>
            </a:prstGeom>
            <a:solidFill>
              <a:srgbClr val="141738"/>
            </a:solidFill>
            <a:ln w="3175">
              <a:solidFill>
                <a:schemeClr val="tx1"/>
              </a:solidFill>
              <a:miter lim="800000"/>
              <a:headEnd/>
              <a:tailEnd/>
            </a:ln>
            <a:effectLst/>
          </p:spPr>
          <p:txBody>
            <a:bodyPr wrap="none" anchor="t" anchorCtr="0">
              <a:noAutofit/>
            </a:bodyPr>
            <a:lstStyle/>
            <a:p>
              <a:pPr>
                <a:lnSpc>
                  <a:spcPct val="110000"/>
                </a:lnSpc>
                <a:buClr>
                  <a:srgbClr val="000000"/>
                </a:buClr>
                <a:tabLst>
                  <a:tab pos="404813" algn="r"/>
                </a:tabLst>
              </a:pPr>
              <a:r>
                <a:rPr lang="pt-BR" altLang="en-US" sz="800" b="1" dirty="0">
                  <a:solidFill>
                    <a:srgbClr val="FFFFFF"/>
                  </a:solidFill>
                </a:rPr>
                <a:t>R	20</a:t>
              </a:r>
            </a:p>
            <a:p>
              <a:pPr>
                <a:lnSpc>
                  <a:spcPct val="110000"/>
                </a:lnSpc>
                <a:buClr>
                  <a:srgbClr val="000000"/>
                </a:buClr>
                <a:tabLst>
                  <a:tab pos="404813" algn="r"/>
                </a:tabLst>
              </a:pPr>
              <a:r>
                <a:rPr lang="pt-BR" altLang="en-US" sz="800" b="1" dirty="0">
                  <a:solidFill>
                    <a:srgbClr val="FFFFFF"/>
                  </a:solidFill>
                </a:rPr>
                <a:t>G	23</a:t>
              </a:r>
            </a:p>
            <a:p>
              <a:pPr>
                <a:lnSpc>
                  <a:spcPct val="110000"/>
                </a:lnSpc>
                <a:buClr>
                  <a:srgbClr val="000000"/>
                </a:buClr>
                <a:tabLst>
                  <a:tab pos="404813" algn="r"/>
                </a:tabLst>
              </a:pPr>
              <a:r>
                <a:rPr lang="pt-BR" altLang="en-US" sz="800" b="1" dirty="0">
                  <a:solidFill>
                    <a:srgbClr val="FFFFFF"/>
                  </a:solidFill>
                </a:rPr>
                <a:t>B	56</a:t>
              </a:r>
              <a:endParaRPr lang="en-US" altLang="en-US" sz="800" b="1" dirty="0">
                <a:solidFill>
                  <a:srgbClr val="FFFFFF"/>
                </a:solidFill>
              </a:endParaRPr>
            </a:p>
          </p:txBody>
        </p:sp>
        <p:sp>
          <p:nvSpPr>
            <p:cNvPr id="23" name="Rectangle 59"/>
            <p:cNvSpPr>
              <a:spLocks noChangeArrowheads="1"/>
            </p:cNvSpPr>
            <p:nvPr/>
          </p:nvSpPr>
          <p:spPr bwMode="auto">
            <a:xfrm>
              <a:off x="452712" y="5167787"/>
              <a:ext cx="556112" cy="556112"/>
            </a:xfrm>
            <a:prstGeom prst="rect">
              <a:avLst/>
            </a:prstGeom>
            <a:solidFill>
              <a:srgbClr val="2D8F78"/>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45</a:t>
              </a:r>
            </a:p>
            <a:p>
              <a:pPr>
                <a:lnSpc>
                  <a:spcPct val="110000"/>
                </a:lnSpc>
                <a:buClr>
                  <a:srgbClr val="000000"/>
                </a:buClr>
                <a:tabLst>
                  <a:tab pos="404813" algn="r"/>
                </a:tabLst>
              </a:pPr>
              <a:r>
                <a:rPr lang="en-US" altLang="en-US" sz="800" b="1" dirty="0">
                  <a:solidFill>
                    <a:srgbClr val="FFFFFF"/>
                  </a:solidFill>
                </a:rPr>
                <a:t>G	143</a:t>
              </a:r>
            </a:p>
            <a:p>
              <a:pPr>
                <a:lnSpc>
                  <a:spcPct val="110000"/>
                </a:lnSpc>
                <a:buClr>
                  <a:srgbClr val="000000"/>
                </a:buClr>
                <a:tabLst>
                  <a:tab pos="404813" algn="r"/>
                </a:tabLst>
              </a:pPr>
              <a:r>
                <a:rPr lang="en-US" altLang="en-US" sz="800" b="1" dirty="0">
                  <a:solidFill>
                    <a:srgbClr val="FFFFFF"/>
                  </a:solidFill>
                </a:rPr>
                <a:t>B	120</a:t>
              </a:r>
            </a:p>
          </p:txBody>
        </p:sp>
        <p:sp>
          <p:nvSpPr>
            <p:cNvPr id="24" name="Rectangle 56"/>
            <p:cNvSpPr>
              <a:spLocks noChangeArrowheads="1"/>
            </p:cNvSpPr>
            <p:nvPr/>
          </p:nvSpPr>
          <p:spPr bwMode="auto">
            <a:xfrm>
              <a:off x="3482358" y="5167787"/>
              <a:ext cx="556112" cy="556112"/>
            </a:xfrm>
            <a:prstGeom prst="rect">
              <a:avLst/>
            </a:prstGeom>
            <a:solidFill>
              <a:srgbClr val="B4425D"/>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180</a:t>
              </a:r>
            </a:p>
            <a:p>
              <a:pPr>
                <a:lnSpc>
                  <a:spcPct val="110000"/>
                </a:lnSpc>
                <a:buClr>
                  <a:srgbClr val="000000"/>
                </a:buClr>
                <a:tabLst>
                  <a:tab pos="404813" algn="r"/>
                </a:tabLst>
              </a:pPr>
              <a:r>
                <a:rPr lang="en-US" altLang="en-US" sz="800" b="1" dirty="0">
                  <a:solidFill>
                    <a:srgbClr val="FFFFFF"/>
                  </a:solidFill>
                </a:rPr>
                <a:t>G	66</a:t>
              </a:r>
            </a:p>
            <a:p>
              <a:pPr>
                <a:lnSpc>
                  <a:spcPct val="110000"/>
                </a:lnSpc>
                <a:buClr>
                  <a:srgbClr val="000000"/>
                </a:buClr>
                <a:tabLst>
                  <a:tab pos="404813" algn="r"/>
                </a:tabLst>
              </a:pPr>
              <a:r>
                <a:rPr lang="en-US" altLang="en-US" sz="800" b="1" dirty="0">
                  <a:solidFill>
                    <a:srgbClr val="FFFFFF"/>
                  </a:solidFill>
                </a:rPr>
                <a:t>B	93</a:t>
              </a:r>
            </a:p>
          </p:txBody>
        </p:sp>
        <p:sp>
          <p:nvSpPr>
            <p:cNvPr id="25" name="Rectangle 50"/>
            <p:cNvSpPr>
              <a:spLocks noChangeArrowheads="1"/>
            </p:cNvSpPr>
            <p:nvPr/>
          </p:nvSpPr>
          <p:spPr bwMode="auto">
            <a:xfrm>
              <a:off x="4239770" y="5167787"/>
              <a:ext cx="556112" cy="556112"/>
            </a:xfrm>
            <a:prstGeom prst="rect">
              <a:avLst/>
            </a:prstGeom>
            <a:solidFill>
              <a:srgbClr val="E3D7A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227</a:t>
              </a:r>
            </a:p>
            <a:p>
              <a:pPr>
                <a:lnSpc>
                  <a:spcPct val="110000"/>
                </a:lnSpc>
                <a:buClr>
                  <a:srgbClr val="000000"/>
                </a:buClr>
                <a:tabLst>
                  <a:tab pos="404813" algn="r"/>
                </a:tabLst>
              </a:pPr>
              <a:r>
                <a:rPr lang="pt-BR" altLang="en-US" sz="800" b="1" dirty="0">
                  <a:solidFill>
                    <a:srgbClr val="000000"/>
                  </a:solidFill>
                </a:rPr>
                <a:t>G	215</a:t>
              </a:r>
            </a:p>
            <a:p>
              <a:pPr>
                <a:lnSpc>
                  <a:spcPct val="110000"/>
                </a:lnSpc>
                <a:buClr>
                  <a:srgbClr val="000000"/>
                </a:buClr>
                <a:tabLst>
                  <a:tab pos="404813" algn="r"/>
                </a:tabLst>
              </a:pPr>
              <a:r>
                <a:rPr lang="pt-BR" altLang="en-US" sz="800" b="1" dirty="0">
                  <a:solidFill>
                    <a:srgbClr val="000000"/>
                  </a:solidFill>
                </a:rPr>
                <a:t>B	171</a:t>
              </a:r>
              <a:endParaRPr lang="en-US" altLang="en-US" sz="800" b="1" dirty="0">
                <a:solidFill>
                  <a:srgbClr val="000000"/>
                </a:solidFill>
              </a:endParaRPr>
            </a:p>
          </p:txBody>
        </p:sp>
        <p:sp>
          <p:nvSpPr>
            <p:cNvPr id="26" name="Rectangle 59"/>
            <p:cNvSpPr>
              <a:spLocks noChangeArrowheads="1"/>
            </p:cNvSpPr>
            <p:nvPr/>
          </p:nvSpPr>
          <p:spPr bwMode="auto">
            <a:xfrm>
              <a:off x="5003360" y="5167787"/>
              <a:ext cx="556112" cy="556112"/>
            </a:xfrm>
            <a:prstGeom prst="rect">
              <a:avLst/>
            </a:prstGeom>
            <a:solidFill>
              <a:srgbClr val="C3842F"/>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195</a:t>
              </a:r>
            </a:p>
            <a:p>
              <a:pPr>
                <a:lnSpc>
                  <a:spcPct val="110000"/>
                </a:lnSpc>
                <a:buClr>
                  <a:srgbClr val="000000"/>
                </a:buClr>
                <a:tabLst>
                  <a:tab pos="404813" algn="r"/>
                </a:tabLst>
              </a:pPr>
              <a:r>
                <a:rPr lang="en-US" altLang="en-US" sz="800" b="1" dirty="0">
                  <a:solidFill>
                    <a:srgbClr val="FFFFFF"/>
                  </a:solidFill>
                </a:rPr>
                <a:t>G	132</a:t>
              </a:r>
            </a:p>
            <a:p>
              <a:pPr>
                <a:lnSpc>
                  <a:spcPct val="110000"/>
                </a:lnSpc>
                <a:buClr>
                  <a:srgbClr val="000000"/>
                </a:buClr>
                <a:tabLst>
                  <a:tab pos="404813" algn="r"/>
                </a:tabLst>
              </a:pPr>
              <a:r>
                <a:rPr lang="en-US" altLang="en-US" sz="800" b="1" dirty="0">
                  <a:solidFill>
                    <a:srgbClr val="FFFFFF"/>
                  </a:solidFill>
                </a:rPr>
                <a:t>B	47</a:t>
              </a:r>
            </a:p>
          </p:txBody>
        </p:sp>
        <p:sp>
          <p:nvSpPr>
            <p:cNvPr id="27" name="Rectangle 56"/>
            <p:cNvSpPr>
              <a:spLocks noChangeArrowheads="1"/>
            </p:cNvSpPr>
            <p:nvPr/>
          </p:nvSpPr>
          <p:spPr bwMode="auto">
            <a:xfrm>
              <a:off x="1967536" y="5167787"/>
              <a:ext cx="556112" cy="556112"/>
            </a:xfrm>
            <a:prstGeom prst="rect">
              <a:avLst/>
            </a:prstGeom>
            <a:solidFill>
              <a:srgbClr val="929BCA"/>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146</a:t>
              </a:r>
            </a:p>
            <a:p>
              <a:pPr>
                <a:lnSpc>
                  <a:spcPct val="110000"/>
                </a:lnSpc>
                <a:buClr>
                  <a:srgbClr val="000000"/>
                </a:buClr>
                <a:tabLst>
                  <a:tab pos="404813" algn="r"/>
                </a:tabLst>
              </a:pPr>
              <a:r>
                <a:rPr lang="en-US" altLang="en-US" sz="800" b="1" dirty="0">
                  <a:solidFill>
                    <a:srgbClr val="FFFFFF"/>
                  </a:solidFill>
                </a:rPr>
                <a:t>G	155</a:t>
              </a:r>
            </a:p>
            <a:p>
              <a:pPr>
                <a:lnSpc>
                  <a:spcPct val="110000"/>
                </a:lnSpc>
                <a:buClr>
                  <a:srgbClr val="000000"/>
                </a:buClr>
                <a:tabLst>
                  <a:tab pos="404813" algn="r"/>
                </a:tabLst>
              </a:pPr>
              <a:r>
                <a:rPr lang="en-US" altLang="en-US" sz="800" b="1" dirty="0">
                  <a:solidFill>
                    <a:srgbClr val="FFFFFF"/>
                  </a:solidFill>
                </a:rPr>
                <a:t>B	202</a:t>
              </a:r>
            </a:p>
          </p:txBody>
        </p:sp>
        <p:sp>
          <p:nvSpPr>
            <p:cNvPr id="28" name="Rectangle 50"/>
            <p:cNvSpPr>
              <a:spLocks noChangeArrowheads="1"/>
            </p:cNvSpPr>
            <p:nvPr/>
          </p:nvSpPr>
          <p:spPr bwMode="auto">
            <a:xfrm>
              <a:off x="1210124" y="5167787"/>
              <a:ext cx="556112" cy="556112"/>
            </a:xfrm>
            <a:prstGeom prst="rect">
              <a:avLst/>
            </a:prstGeom>
            <a:solidFill>
              <a:srgbClr val="92DECC"/>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146</a:t>
              </a:r>
            </a:p>
            <a:p>
              <a:pPr>
                <a:lnSpc>
                  <a:spcPct val="110000"/>
                </a:lnSpc>
                <a:buClr>
                  <a:srgbClr val="000000"/>
                </a:buClr>
                <a:tabLst>
                  <a:tab pos="404813" algn="r"/>
                </a:tabLst>
              </a:pPr>
              <a:r>
                <a:rPr lang="pt-BR" altLang="en-US" sz="800" b="1" dirty="0">
                  <a:solidFill>
                    <a:srgbClr val="000000"/>
                  </a:solidFill>
                </a:rPr>
                <a:t>G	222</a:t>
              </a:r>
            </a:p>
            <a:p>
              <a:pPr>
                <a:lnSpc>
                  <a:spcPct val="110000"/>
                </a:lnSpc>
                <a:buClr>
                  <a:srgbClr val="000000"/>
                </a:buClr>
                <a:tabLst>
                  <a:tab pos="404813" algn="r"/>
                </a:tabLst>
              </a:pPr>
              <a:r>
                <a:rPr lang="pt-BR" altLang="en-US" sz="800" b="1" dirty="0">
                  <a:solidFill>
                    <a:srgbClr val="000000"/>
                  </a:solidFill>
                </a:rPr>
                <a:t>B	204</a:t>
              </a:r>
              <a:endParaRPr lang="en-US" altLang="en-US" sz="800" b="1" dirty="0">
                <a:solidFill>
                  <a:srgbClr val="000000"/>
                </a:solidFill>
              </a:endParaRPr>
            </a:p>
          </p:txBody>
        </p:sp>
        <p:sp>
          <p:nvSpPr>
            <p:cNvPr id="29" name="Rectangle 50"/>
            <p:cNvSpPr>
              <a:spLocks noChangeArrowheads="1"/>
            </p:cNvSpPr>
            <p:nvPr/>
          </p:nvSpPr>
          <p:spPr bwMode="auto">
            <a:xfrm>
              <a:off x="2724947" y="5167787"/>
              <a:ext cx="556112" cy="556112"/>
            </a:xfrm>
            <a:prstGeom prst="rect">
              <a:avLst/>
            </a:prstGeom>
            <a:solidFill>
              <a:srgbClr val="D5D9E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213</a:t>
              </a:r>
            </a:p>
            <a:p>
              <a:pPr>
                <a:lnSpc>
                  <a:spcPct val="110000"/>
                </a:lnSpc>
                <a:buClr>
                  <a:srgbClr val="000000"/>
                </a:buClr>
                <a:tabLst>
                  <a:tab pos="404813" algn="r"/>
                </a:tabLst>
              </a:pPr>
              <a:r>
                <a:rPr lang="pt-BR" altLang="en-US" sz="800" b="1" dirty="0">
                  <a:solidFill>
                    <a:srgbClr val="000000"/>
                  </a:solidFill>
                </a:rPr>
                <a:t>G	217</a:t>
              </a:r>
            </a:p>
            <a:p>
              <a:pPr>
                <a:lnSpc>
                  <a:spcPct val="110000"/>
                </a:lnSpc>
                <a:buClr>
                  <a:srgbClr val="000000"/>
                </a:buClr>
                <a:tabLst>
                  <a:tab pos="404813" algn="r"/>
                </a:tabLst>
              </a:pPr>
              <a:r>
                <a:rPr lang="pt-BR" altLang="en-US" sz="800" b="1" dirty="0">
                  <a:solidFill>
                    <a:srgbClr val="000000"/>
                  </a:solidFill>
                </a:rPr>
                <a:t>B	235</a:t>
              </a:r>
              <a:endParaRPr lang="en-US" altLang="en-US" sz="800" b="1" dirty="0">
                <a:solidFill>
                  <a:srgbClr val="000000"/>
                </a:solidFill>
              </a:endParaRPr>
            </a:p>
          </p:txBody>
        </p:sp>
        <p:sp>
          <p:nvSpPr>
            <p:cNvPr id="30" name="Rectangle 59"/>
            <p:cNvSpPr>
              <a:spLocks noChangeArrowheads="1"/>
            </p:cNvSpPr>
            <p:nvPr/>
          </p:nvSpPr>
          <p:spPr bwMode="auto">
            <a:xfrm>
              <a:off x="5727260" y="5167787"/>
              <a:ext cx="556112" cy="556112"/>
            </a:xfrm>
            <a:prstGeom prst="rect">
              <a:avLst/>
            </a:prstGeom>
            <a:solidFill>
              <a:srgbClr val="00306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48</a:t>
              </a:r>
            </a:p>
            <a:p>
              <a:pPr>
                <a:lnSpc>
                  <a:spcPct val="110000"/>
                </a:lnSpc>
                <a:buClr>
                  <a:srgbClr val="000000"/>
                </a:buClr>
                <a:tabLst>
                  <a:tab pos="404813" algn="r"/>
                </a:tabLst>
              </a:pPr>
              <a:r>
                <a:rPr lang="en-US" altLang="en-US" sz="800" b="1" dirty="0">
                  <a:solidFill>
                    <a:srgbClr val="FFFFFF"/>
                  </a:solidFill>
                </a:rPr>
                <a:t>B	100</a:t>
              </a:r>
            </a:p>
          </p:txBody>
        </p:sp>
        <p:sp>
          <p:nvSpPr>
            <p:cNvPr id="31" name="Rectangle 48"/>
            <p:cNvSpPr>
              <a:spLocks noChangeArrowheads="1"/>
            </p:cNvSpPr>
            <p:nvPr/>
          </p:nvSpPr>
          <p:spPr bwMode="auto">
            <a:xfrm>
              <a:off x="452712" y="3460930"/>
              <a:ext cx="556112" cy="556112"/>
            </a:xfrm>
            <a:prstGeom prst="rect">
              <a:avLst/>
            </a:prstGeom>
            <a:solidFill>
              <a:srgbClr val="005AA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32" name="Rectangle 50"/>
            <p:cNvSpPr>
              <a:spLocks noChangeArrowheads="1"/>
            </p:cNvSpPr>
            <p:nvPr/>
          </p:nvSpPr>
          <p:spPr bwMode="auto">
            <a:xfrm>
              <a:off x="4239770" y="3460930"/>
              <a:ext cx="556112" cy="556112"/>
            </a:xfrm>
            <a:prstGeom prst="rect">
              <a:avLst/>
            </a:prstGeom>
            <a:solidFill>
              <a:srgbClr val="93959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FFFFFF"/>
                  </a:solidFill>
                </a:rPr>
                <a:t>R	147</a:t>
              </a:r>
            </a:p>
            <a:p>
              <a:pPr>
                <a:lnSpc>
                  <a:spcPct val="110000"/>
                </a:lnSpc>
                <a:buClr>
                  <a:srgbClr val="000000"/>
                </a:buClr>
                <a:tabLst>
                  <a:tab pos="404813" algn="r"/>
                </a:tabLst>
              </a:pPr>
              <a:r>
                <a:rPr lang="pt-BR" altLang="en-US" sz="800" b="1" dirty="0">
                  <a:solidFill>
                    <a:srgbClr val="FFFFFF"/>
                  </a:solidFill>
                </a:rPr>
                <a:t>G	149</a:t>
              </a:r>
            </a:p>
            <a:p>
              <a:pPr>
                <a:lnSpc>
                  <a:spcPct val="110000"/>
                </a:lnSpc>
                <a:buClr>
                  <a:srgbClr val="000000"/>
                </a:buClr>
                <a:tabLst>
                  <a:tab pos="404813" algn="r"/>
                </a:tabLst>
              </a:pPr>
              <a:r>
                <a:rPr lang="pt-BR" altLang="en-US" sz="800" b="1" dirty="0">
                  <a:solidFill>
                    <a:srgbClr val="FFFFFF"/>
                  </a:solidFill>
                </a:rPr>
                <a:t>B	155</a:t>
              </a:r>
              <a:endParaRPr lang="en-US" altLang="en-US" sz="800" b="1" dirty="0">
                <a:solidFill>
                  <a:srgbClr val="FFFFFF"/>
                </a:solidFill>
              </a:endParaRPr>
            </a:p>
          </p:txBody>
        </p:sp>
        <p:sp>
          <p:nvSpPr>
            <p:cNvPr id="33" name="Rectangle 56"/>
            <p:cNvSpPr>
              <a:spLocks noChangeArrowheads="1"/>
            </p:cNvSpPr>
            <p:nvPr/>
          </p:nvSpPr>
          <p:spPr bwMode="auto">
            <a:xfrm>
              <a:off x="2724947" y="3460930"/>
              <a:ext cx="556112" cy="556112"/>
            </a:xfrm>
            <a:prstGeom prst="rect">
              <a:avLst/>
            </a:prstGeom>
            <a:solidFill>
              <a:srgbClr val="3BC3A3"/>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59</a:t>
              </a:r>
            </a:p>
            <a:p>
              <a:pPr>
                <a:lnSpc>
                  <a:spcPct val="110000"/>
                </a:lnSpc>
                <a:buClr>
                  <a:srgbClr val="000000"/>
                </a:buClr>
                <a:tabLst>
                  <a:tab pos="404813" algn="r"/>
                </a:tabLst>
              </a:pPr>
              <a:r>
                <a:rPr lang="en-US" altLang="en-US" sz="800" b="1" dirty="0">
                  <a:solidFill>
                    <a:srgbClr val="FFFFFF"/>
                  </a:solidFill>
                </a:rPr>
                <a:t>G	195</a:t>
              </a:r>
            </a:p>
            <a:p>
              <a:pPr>
                <a:lnSpc>
                  <a:spcPct val="110000"/>
                </a:lnSpc>
                <a:buClr>
                  <a:srgbClr val="000000"/>
                </a:buClr>
                <a:tabLst>
                  <a:tab pos="404813" algn="r"/>
                </a:tabLst>
              </a:pPr>
              <a:r>
                <a:rPr lang="en-US" altLang="en-US" sz="800" b="1" dirty="0">
                  <a:solidFill>
                    <a:srgbClr val="FFFFFF"/>
                  </a:solidFill>
                </a:rPr>
                <a:t>B	163</a:t>
              </a:r>
            </a:p>
          </p:txBody>
        </p:sp>
        <p:sp>
          <p:nvSpPr>
            <p:cNvPr id="34" name="Rectangle 57"/>
            <p:cNvSpPr>
              <a:spLocks noChangeArrowheads="1"/>
            </p:cNvSpPr>
            <p:nvPr/>
          </p:nvSpPr>
          <p:spPr bwMode="auto">
            <a:xfrm>
              <a:off x="1210124" y="3460930"/>
              <a:ext cx="556112" cy="556112"/>
            </a:xfrm>
            <a:prstGeom prst="rect">
              <a:avLst/>
            </a:prstGeom>
            <a:solidFill>
              <a:srgbClr val="00A1E2"/>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35" name="Rectangle 58"/>
            <p:cNvSpPr>
              <a:spLocks noChangeArrowheads="1"/>
            </p:cNvSpPr>
            <p:nvPr/>
          </p:nvSpPr>
          <p:spPr bwMode="auto">
            <a:xfrm>
              <a:off x="3482358" y="3460930"/>
              <a:ext cx="556112" cy="556112"/>
            </a:xfrm>
            <a:prstGeom prst="rect">
              <a:avLst/>
            </a:prstGeom>
            <a:solidFill>
              <a:srgbClr val="D0B86A"/>
            </a:solidFill>
            <a:ln w="9525" algn="ctr">
              <a:noFill/>
              <a:miter lim="800000"/>
              <a:headEnd/>
              <a:tailEnd/>
            </a:ln>
            <a:effectLst/>
          </p:spPr>
          <p:txBody>
            <a:bodyPr/>
            <a:lstStyle/>
            <a:p>
              <a:pPr>
                <a:lnSpc>
                  <a:spcPct val="110000"/>
                </a:lnSpc>
                <a:buClr>
                  <a:srgbClr val="000000"/>
                </a:buClr>
                <a:buFont typeface="Symbol" pitchFamily="18" charset="2"/>
                <a:buNone/>
                <a:tabLst>
                  <a:tab pos="404813" algn="r"/>
                </a:tabLst>
              </a:pPr>
              <a:r>
                <a:rPr lang="en-US" altLang="en-US" sz="800" b="1" dirty="0">
                  <a:solidFill>
                    <a:srgbClr val="FFFFFF"/>
                  </a:solidFill>
                </a:rPr>
                <a:t>R	208</a:t>
              </a:r>
            </a:p>
            <a:p>
              <a:pPr>
                <a:lnSpc>
                  <a:spcPct val="110000"/>
                </a:lnSpc>
                <a:buClr>
                  <a:srgbClr val="000000"/>
                </a:buClr>
                <a:buFont typeface="Symbol" pitchFamily="18" charset="2"/>
                <a:buNone/>
                <a:tabLst>
                  <a:tab pos="404813" algn="r"/>
                </a:tabLst>
              </a:pPr>
              <a:r>
                <a:rPr lang="en-US" altLang="en-US" sz="800" b="1" dirty="0">
                  <a:solidFill>
                    <a:srgbClr val="FFFFFF"/>
                  </a:solidFill>
                </a:rPr>
                <a:t>G	184</a:t>
              </a:r>
            </a:p>
            <a:p>
              <a:pPr>
                <a:lnSpc>
                  <a:spcPct val="110000"/>
                </a:lnSpc>
                <a:buClr>
                  <a:srgbClr val="000000"/>
                </a:buClr>
                <a:buFont typeface="Symbol" pitchFamily="18" charset="2"/>
                <a:buNone/>
                <a:tabLst>
                  <a:tab pos="404813" algn="r"/>
                </a:tabLst>
              </a:pPr>
              <a:r>
                <a:rPr lang="en-US" altLang="en-US" sz="800" b="1" dirty="0">
                  <a:solidFill>
                    <a:srgbClr val="FFFFFF"/>
                  </a:solidFill>
                </a:rPr>
                <a:t>B	106</a:t>
              </a:r>
            </a:p>
          </p:txBody>
        </p:sp>
        <p:sp>
          <p:nvSpPr>
            <p:cNvPr id="36" name="Rectangle 59"/>
            <p:cNvSpPr>
              <a:spLocks noChangeArrowheads="1"/>
            </p:cNvSpPr>
            <p:nvPr/>
          </p:nvSpPr>
          <p:spPr bwMode="auto">
            <a:xfrm>
              <a:off x="1967536" y="3460930"/>
              <a:ext cx="556112" cy="556112"/>
            </a:xfrm>
            <a:prstGeom prst="rect">
              <a:avLst/>
            </a:prstGeom>
            <a:solidFill>
              <a:srgbClr val="6769B5"/>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103</a:t>
              </a:r>
            </a:p>
            <a:p>
              <a:pPr>
                <a:lnSpc>
                  <a:spcPct val="110000"/>
                </a:lnSpc>
                <a:buClr>
                  <a:srgbClr val="000000"/>
                </a:buClr>
                <a:tabLst>
                  <a:tab pos="404813" algn="r"/>
                </a:tabLst>
              </a:pPr>
              <a:r>
                <a:rPr lang="en-US" altLang="en-US" sz="800" b="1" dirty="0">
                  <a:solidFill>
                    <a:srgbClr val="FFFFFF"/>
                  </a:solidFill>
                </a:rPr>
                <a:t>G	105</a:t>
              </a:r>
            </a:p>
            <a:p>
              <a:pPr>
                <a:lnSpc>
                  <a:spcPct val="110000"/>
                </a:lnSpc>
                <a:buClr>
                  <a:srgbClr val="000000"/>
                </a:buClr>
                <a:tabLst>
                  <a:tab pos="404813" algn="r"/>
                </a:tabLst>
              </a:pPr>
              <a:r>
                <a:rPr lang="en-US" altLang="en-US" sz="800" b="1" dirty="0">
                  <a:solidFill>
                    <a:srgbClr val="FFFFFF"/>
                  </a:solidFill>
                </a:rPr>
                <a:t>B	181</a:t>
              </a:r>
            </a:p>
          </p:txBody>
        </p:sp>
        <p:sp>
          <p:nvSpPr>
            <p:cNvPr id="37" name="Rectangle 36"/>
            <p:cNvSpPr>
              <a:spLocks noChangeArrowheads="1"/>
            </p:cNvSpPr>
            <p:nvPr/>
          </p:nvSpPr>
          <p:spPr bwMode="auto">
            <a:xfrm>
              <a:off x="5003360" y="3460930"/>
              <a:ext cx="556112" cy="556112"/>
            </a:xfrm>
            <a:prstGeom prst="rect">
              <a:avLst/>
            </a:prstGeom>
            <a:solidFill>
              <a:srgbClr val="97D0FF"/>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151G	208B	255</a:t>
              </a:r>
              <a:endParaRPr lang="en-US" altLang="en-US" sz="800" b="1" dirty="0">
                <a:solidFill>
                  <a:srgbClr val="000000"/>
                </a:solidFill>
              </a:endParaRPr>
            </a:p>
          </p:txBody>
        </p:sp>
      </p:grpSp>
    </p:spTree>
    <p:extLst>
      <p:ext uri="{BB962C8B-B14F-4D97-AF65-F5344CB8AC3E}">
        <p14:creationId xmlns:p14="http://schemas.microsoft.com/office/powerpoint/2010/main" val="11295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12148"/>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457200" y="1737361"/>
            <a:ext cx="6446520" cy="295466"/>
          </a:xfrm>
        </p:spPr>
        <p:txBody>
          <a:bodyPr wrap="square" anchor="t" anchorCtr="0">
            <a:spAutoFit/>
          </a:bodyPr>
          <a:lstStyle>
            <a:lvl1pPr marL="0" indent="0">
              <a:spcAft>
                <a:spcPts val="0"/>
              </a:spcAft>
              <a:buNone/>
              <a:defRPr sz="1600" b="1" baseline="0">
                <a:solidFill>
                  <a:schemeClr val="tx1"/>
                </a:solidFill>
              </a:defRPr>
            </a:lvl1pPr>
            <a:lvl2pPr marL="457152" indent="0">
              <a:buNone/>
              <a:defRPr sz="2000" b="1"/>
            </a:lvl2pPr>
            <a:lvl3pPr marL="914303" indent="0">
              <a:buNone/>
              <a:defRPr sz="1800" b="1"/>
            </a:lvl3pPr>
            <a:lvl4pPr marL="1371455" indent="0">
              <a:buNone/>
              <a:defRPr sz="1600" b="1"/>
            </a:lvl4pPr>
            <a:lvl5pPr marL="1828606" indent="0">
              <a:buNone/>
              <a:defRPr sz="1600" b="1"/>
            </a:lvl5pPr>
            <a:lvl6pPr marL="2285758" indent="0">
              <a:buNone/>
              <a:defRPr sz="1600" b="1"/>
            </a:lvl6pPr>
            <a:lvl7pPr marL="2742909" indent="0">
              <a:buNone/>
              <a:defRPr sz="1600" b="1"/>
            </a:lvl7pPr>
            <a:lvl8pPr marL="3200061" indent="0">
              <a:buNone/>
              <a:defRPr sz="1600" b="1"/>
            </a:lvl8pPr>
            <a:lvl9pPr marL="3657212" indent="0">
              <a:buNone/>
              <a:defRPr sz="1600" b="1"/>
            </a:lvl9pPr>
          </a:lstStyle>
          <a:p>
            <a:pPr lvl="0"/>
            <a:r>
              <a:rPr lang="en-US" dirty="0"/>
              <a:t>Table / Chart Title</a:t>
            </a:r>
          </a:p>
        </p:txBody>
      </p:sp>
      <p:sp>
        <p:nvSpPr>
          <p:cNvPr id="13" name="Text Placeholder 2"/>
          <p:cNvSpPr>
            <a:spLocks noGrp="1"/>
          </p:cNvSpPr>
          <p:nvPr>
            <p:ph type="body" idx="2" hasCustomPrompt="1"/>
          </p:nvPr>
        </p:nvSpPr>
        <p:spPr>
          <a:xfrm>
            <a:off x="457200" y="1975104"/>
            <a:ext cx="6446520" cy="258532"/>
          </a:xfrm>
        </p:spPr>
        <p:txBody>
          <a:bodyPr wrap="square" anchor="t" anchorCtr="0">
            <a:spAutoFit/>
          </a:bodyPr>
          <a:lstStyle>
            <a:lvl1pPr marL="0" indent="0">
              <a:spcBef>
                <a:spcPts val="0"/>
              </a:spcBef>
              <a:spcAft>
                <a:spcPts val="0"/>
              </a:spcAft>
              <a:buNone/>
              <a:tabLst>
                <a:tab pos="8219204" algn="r"/>
              </a:tabLst>
              <a:defRPr sz="1400" b="0" baseline="0">
                <a:solidFill>
                  <a:schemeClr val="tx1"/>
                </a:solidFill>
              </a:defRPr>
            </a:lvl1pPr>
            <a:lvl2pPr marL="457152" indent="0">
              <a:buNone/>
              <a:defRPr sz="2000" b="1"/>
            </a:lvl2pPr>
            <a:lvl3pPr marL="914303" indent="0">
              <a:buNone/>
              <a:defRPr sz="1800" b="1"/>
            </a:lvl3pPr>
            <a:lvl4pPr marL="1371455" indent="0">
              <a:buNone/>
              <a:defRPr sz="1600" b="1"/>
            </a:lvl4pPr>
            <a:lvl5pPr marL="1828606" indent="0">
              <a:buNone/>
              <a:defRPr sz="1600" b="1"/>
            </a:lvl5pPr>
            <a:lvl6pPr marL="2285758" indent="0">
              <a:buNone/>
              <a:defRPr sz="1600" b="1"/>
            </a:lvl6pPr>
            <a:lvl7pPr marL="2742909" indent="0">
              <a:buNone/>
              <a:defRPr sz="1600" b="1"/>
            </a:lvl7pPr>
            <a:lvl8pPr marL="3200061" indent="0">
              <a:buNone/>
              <a:defRPr sz="1600" b="1"/>
            </a:lvl8pPr>
            <a:lvl9pPr marL="3657212" indent="0">
              <a:buNone/>
              <a:defRPr sz="1600" b="1"/>
            </a:lvl9pPr>
          </a:lstStyle>
          <a:p>
            <a:pPr lvl="0"/>
            <a:r>
              <a:rPr lang="en-US" dirty="0"/>
              <a:t>Table / Chart Subtitle</a:t>
            </a:r>
          </a:p>
        </p:txBody>
      </p:sp>
      <p:sp>
        <p:nvSpPr>
          <p:cNvPr id="14" name="Content Placeholder 1"/>
          <p:cNvSpPr>
            <a:spLocks noGrp="1"/>
          </p:cNvSpPr>
          <p:nvPr>
            <p:ph sz="quarter" idx="12"/>
          </p:nvPr>
        </p:nvSpPr>
        <p:spPr>
          <a:xfrm>
            <a:off x="459995" y="2194561"/>
            <a:ext cx="8220456" cy="1889402"/>
          </a:xfrm>
        </p:spPr>
        <p:txBody>
          <a:bodyPr/>
          <a:lstStyle>
            <a:lvl1pPr>
              <a:lnSpc>
                <a:spcPct val="100000"/>
              </a:lnSpc>
              <a:spcAft>
                <a:spcPts val="0"/>
              </a:spcAft>
              <a:defRPr/>
            </a:lvl1pPr>
            <a:lvl2pPr>
              <a:lnSpc>
                <a:spcPct val="100000"/>
              </a:lnSpc>
              <a:spcBef>
                <a:spcPts val="1000"/>
              </a:spcBef>
              <a:spcAft>
                <a:spcPts val="0"/>
              </a:spcAft>
              <a:defRPr/>
            </a:lvl2pPr>
            <a:lvl3pPr>
              <a:lnSpc>
                <a:spcPct val="100000"/>
              </a:lnSpc>
              <a:spcBef>
                <a:spcPts val="800"/>
              </a:spcBef>
              <a:spcAft>
                <a:spcPts val="0"/>
              </a:spcAft>
              <a:defRPr/>
            </a:lvl3pPr>
            <a:lvl4pPr>
              <a:lnSpc>
                <a:spcPct val="100000"/>
              </a:lnSpc>
              <a:spcBef>
                <a:spcPts val="800"/>
              </a:spcBef>
              <a:spcAft>
                <a:spcPts val="0"/>
              </a:spcAft>
              <a:defRPr/>
            </a:lvl4pPr>
            <a:lvl5pPr>
              <a:lnSpc>
                <a:spcPct val="100000"/>
              </a:lnSpc>
              <a:spcBef>
                <a:spcPts val="80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hasCustomPrompt="1"/>
          </p:nvPr>
        </p:nvSpPr>
        <p:spPr>
          <a:xfrm>
            <a:off x="457198" y="768097"/>
            <a:ext cx="8220456" cy="307777"/>
          </a:xfrm>
        </p:spPr>
        <p:txBody>
          <a:bodyPr/>
          <a:lstStyle>
            <a:lvl1pPr>
              <a:defRPr/>
            </a:lvl1pPr>
          </a:lstStyle>
          <a:p>
            <a:r>
              <a:rPr lang="en-US" dirty="0"/>
              <a:t>Slide Title</a:t>
            </a:r>
          </a:p>
        </p:txBody>
      </p:sp>
    </p:spTree>
    <p:extLst>
      <p:ext uri="{BB962C8B-B14F-4D97-AF65-F5344CB8AC3E}">
        <p14:creationId xmlns:p14="http://schemas.microsoft.com/office/powerpoint/2010/main" val="228726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C0248A0-53E7-4F17-9661-D545BA8A21BA}" type="datetime1">
              <a:rPr lang="en-US" smtClean="0"/>
              <a:t>4/29/24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62CEBCF-E3FE-4B54-BFA9-B51899FAFD7C}" type="slidenum">
              <a:rPr lang="en-US" smtClean="0"/>
              <a:t>‹#›</a:t>
            </a:fld>
            <a:endParaRPr lang="en-US"/>
          </a:p>
        </p:txBody>
      </p:sp>
    </p:spTree>
    <p:extLst>
      <p:ext uri="{BB962C8B-B14F-4D97-AF65-F5344CB8AC3E}">
        <p14:creationId xmlns:p14="http://schemas.microsoft.com/office/powerpoint/2010/main" val="158519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0456" cy="307777"/>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67200" y="227112"/>
            <a:ext cx="4425950" cy="138499"/>
          </a:xfrm>
          <a:prstGeom prst="rect">
            <a:avLst/>
          </a:prstGeom>
          <a:noFill/>
        </p:spPr>
        <p:txBody>
          <a:bodyPr wrap="square" lIns="0" tIns="0" rIns="0" bIns="0" rtlCol="0">
            <a:spAutoFit/>
          </a:bodyPr>
          <a:lstStyle/>
          <a:p>
            <a:pPr algn="r"/>
            <a:r>
              <a:rPr lang="en-US" sz="900" kern="1200" dirty="0">
                <a:solidFill>
                  <a:schemeClr val="tx1"/>
                </a:solidFill>
                <a:effectLst/>
                <a:latin typeface="+mn-lt"/>
                <a:ea typeface="+mn-ea"/>
                <a:cs typeface="+mn-cs"/>
              </a:rPr>
              <a:t>FOIA Confidential Treatment Requested Pursuant to 17 C.F.R. 145.9</a:t>
            </a:r>
            <a:endParaRPr lang="en-US" sz="900" dirty="0"/>
          </a:p>
        </p:txBody>
      </p:sp>
      <p:sp>
        <p:nvSpPr>
          <p:cNvPr id="6" name="Rectangle 5"/>
          <p:cNvSpPr/>
          <p:nvPr/>
        </p:nvSpPr>
        <p:spPr>
          <a:xfrm>
            <a:off x="5074920" y="137160"/>
            <a:ext cx="3703320" cy="316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1264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ft.com/content/84c7f8a2-9e93-4f42-a8b8-bf5d225d8ca8"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2.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3" Type="http://schemas.openxmlformats.org/officeDocument/2006/relationships/hyperlink" Target="http://www.lsta.org/" TargetMode="External"/><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www.spglobal.com/marketintelligence/en/pages/toc-primer/lcd-primer#sec1" TargetMode="External"/><Relationship Id="rId5" Type="http://schemas.openxmlformats.org/officeDocument/2006/relationships/image" Target="../media/image53.jpeg"/><Relationship Id="rId4" Type="http://schemas.openxmlformats.org/officeDocument/2006/relationships/hyperlink" Target="http://www.leveragedloan.com/"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portNameTxtBox"/>
          <p:cNvSpPr>
            <a:spLocks noGrp="1"/>
          </p:cNvSpPr>
          <p:nvPr>
            <p:ph type="body" sz="quarter" idx="11"/>
          </p:nvPr>
        </p:nvSpPr>
        <p:spPr>
          <a:xfrm>
            <a:off x="457200" y="2880360"/>
            <a:ext cx="8138160" cy="1133856"/>
          </a:xfrm>
        </p:spPr>
        <p:txBody>
          <a:bodyPr/>
          <a:lstStyle/>
          <a:p>
            <a:r>
              <a:rPr lang="en-US" sz="2400" dirty="0"/>
              <a:t>Courant Math 2799.001 </a:t>
            </a:r>
          </a:p>
          <a:p>
            <a:r>
              <a:rPr lang="en-US" sz="2400" dirty="0"/>
              <a:t>Modeling &amp; Risk </a:t>
            </a:r>
            <a:r>
              <a:rPr lang="en-US" sz="2400" dirty="0" err="1"/>
              <a:t>Mgt</a:t>
            </a:r>
            <a:r>
              <a:rPr lang="en-US" sz="2400" dirty="0"/>
              <a:t> of Bonds &amp; Securitized Products</a:t>
            </a:r>
          </a:p>
        </p:txBody>
      </p:sp>
      <p:sp>
        <p:nvSpPr>
          <p:cNvPr id="7" name="FntPageTxtBox"/>
          <p:cNvSpPr>
            <a:spLocks noGrp="1"/>
          </p:cNvSpPr>
          <p:nvPr>
            <p:ph type="body" sz="quarter" idx="13"/>
          </p:nvPr>
        </p:nvSpPr>
        <p:spPr>
          <a:xfrm>
            <a:off x="457200" y="4096512"/>
            <a:ext cx="8138160" cy="2304288"/>
          </a:xfrm>
        </p:spPr>
        <p:txBody>
          <a:bodyPr/>
          <a:lstStyle/>
          <a:p>
            <a:pPr>
              <a:lnSpc>
                <a:spcPct val="110000"/>
              </a:lnSpc>
            </a:pPr>
            <a:r>
              <a:rPr lang="en-US" dirty="0">
                <a:solidFill>
                  <a:srgbClr val="00B0F0"/>
                </a:solidFill>
              </a:rPr>
              <a:t>Lecture 6: Corporate Lending, CLOs</a:t>
            </a:r>
            <a:endParaRPr lang="en-US" b="1" dirty="0">
              <a:solidFill>
                <a:srgbClr val="FFC000"/>
              </a:solidFill>
            </a:endParaRPr>
          </a:p>
          <a:p>
            <a:pPr>
              <a:lnSpc>
                <a:spcPct val="110000"/>
              </a:lnSpc>
            </a:pPr>
            <a:r>
              <a:rPr lang="en-US" dirty="0">
                <a:solidFill>
                  <a:srgbClr val="B4425D"/>
                </a:solidFill>
              </a:rPr>
              <a:t>April 29, 2024</a:t>
            </a:r>
          </a:p>
          <a:p>
            <a:pPr>
              <a:lnSpc>
                <a:spcPct val="110000"/>
              </a:lnSpc>
            </a:pPr>
            <a:r>
              <a:rPr lang="en-US" sz="1400" b="0" dirty="0"/>
              <a:t>Prof: Rodney Sunada-Wong rsw8@nyu.edu </a:t>
            </a:r>
          </a:p>
          <a:p>
            <a:pPr>
              <a:lnSpc>
                <a:spcPct val="110000"/>
              </a:lnSpc>
            </a:pPr>
            <a:r>
              <a:rPr lang="en-US" sz="1400" dirty="0"/>
              <a:t>TA: Edison Lee el2700@nyu.edu  </a:t>
            </a:r>
          </a:p>
          <a:p>
            <a:pPr>
              <a:lnSpc>
                <a:spcPct val="110000"/>
              </a:lnSpc>
              <a:buNone/>
            </a:pPr>
            <a:endParaRPr lang="en-US" sz="1400" b="0" dirty="0"/>
          </a:p>
          <a:p>
            <a:pPr>
              <a:lnSpc>
                <a:spcPct val="110000"/>
              </a:lnSpc>
            </a:pPr>
            <a:endParaRPr lang="en-US" sz="1400" b="0" dirty="0"/>
          </a:p>
          <a:p>
            <a:pPr>
              <a:lnSpc>
                <a:spcPct val="110000"/>
              </a:lnSpc>
            </a:pPr>
            <a:endParaRPr lang="en-US" b="0" dirty="0">
              <a:solidFill>
                <a:schemeClr val="tx1"/>
              </a:solidFill>
            </a:endParaRPr>
          </a:p>
        </p:txBody>
      </p:sp>
    </p:spTree>
    <p:extLst>
      <p:ext uri="{BB962C8B-B14F-4D97-AF65-F5344CB8AC3E}">
        <p14:creationId xmlns:p14="http://schemas.microsoft.com/office/powerpoint/2010/main" val="279934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Structures, Credit Agreements</a:t>
            </a:r>
          </a:p>
        </p:txBody>
      </p:sp>
      <p:sp>
        <p:nvSpPr>
          <p:cNvPr id="11" name="Rectangle 10"/>
          <p:cNvSpPr/>
          <p:nvPr/>
        </p:nvSpPr>
        <p:spPr>
          <a:xfrm>
            <a:off x="381000" y="1200864"/>
            <a:ext cx="8305800" cy="4985972"/>
          </a:xfrm>
          <a:prstGeom prst="rect">
            <a:avLst/>
          </a:prstGeom>
        </p:spPr>
        <p:txBody>
          <a:bodyPr wrap="square" lIns="91430" tIns="45716" rIns="91430" bIns="45716">
            <a:spAutoFit/>
          </a:bodyPr>
          <a:lstStyle/>
          <a:p>
            <a:r>
              <a:rPr lang="en-US" sz="1400" dirty="0">
                <a:cs typeface="Arial" panose="020B0604020202020204" pitchFamily="34" charset="0"/>
              </a:rPr>
              <a:t>A legal contract negotiated between the lender(s) and borrower outlining the terms under which loans will be extended and repaid under the facility.  All credit agreements are, to some degree, bespoke, but most adhere (more or less) to the following outline</a:t>
            </a:r>
          </a:p>
          <a:p>
            <a:r>
              <a:rPr lang="en-US" sz="1400" dirty="0">
                <a:cs typeface="Arial" panose="020B0604020202020204" pitchFamily="34" charset="0"/>
              </a:rPr>
              <a:t> </a:t>
            </a:r>
          </a:p>
          <a:p>
            <a:r>
              <a:rPr lang="en-US" sz="1400" b="1" dirty="0">
                <a:cs typeface="Arial" panose="020B0604020202020204" pitchFamily="34" charset="0"/>
              </a:rPr>
              <a:t>Sections:</a:t>
            </a:r>
            <a:endParaRPr lang="en-US" sz="1400" dirty="0">
              <a:cs typeface="Arial" panose="020B0604020202020204" pitchFamily="34" charset="0"/>
            </a:endParaRPr>
          </a:p>
          <a:p>
            <a:endParaRPr lang="en-US" sz="1400" b="1" dirty="0">
              <a:cs typeface="Arial" panose="020B0604020202020204" pitchFamily="34" charset="0"/>
            </a:endParaRPr>
          </a:p>
          <a:p>
            <a:pPr>
              <a:lnSpc>
                <a:spcPct val="200000"/>
              </a:lnSpc>
            </a:pPr>
            <a:r>
              <a:rPr lang="en-US" sz="1300" b="1" dirty="0">
                <a:solidFill>
                  <a:schemeClr val="bg2"/>
                </a:solidFill>
                <a:cs typeface="Arial" panose="020B0604020202020204" pitchFamily="34" charset="0"/>
              </a:rPr>
              <a:t>1 - Definitions:</a:t>
            </a:r>
            <a:r>
              <a:rPr lang="en-US" sz="1300" dirty="0">
                <a:solidFill>
                  <a:schemeClr val="bg2"/>
                </a:solidFill>
                <a:cs typeface="Arial" panose="020B0604020202020204" pitchFamily="34" charset="0"/>
              </a:rPr>
              <a:t>  list of defined (Capitalized) terms in the agreement with description of each</a:t>
            </a:r>
            <a:endParaRPr lang="en-US" sz="1300" b="1" dirty="0">
              <a:solidFill>
                <a:schemeClr val="bg2"/>
              </a:solidFill>
              <a:cs typeface="Arial" panose="020B0604020202020204" pitchFamily="34" charset="0"/>
            </a:endParaRPr>
          </a:p>
          <a:p>
            <a:pPr>
              <a:lnSpc>
                <a:spcPct val="200000"/>
              </a:lnSpc>
            </a:pPr>
            <a:r>
              <a:rPr lang="en-US" sz="1300" b="1" dirty="0">
                <a:solidFill>
                  <a:schemeClr val="bg2"/>
                </a:solidFill>
                <a:cs typeface="Arial" panose="020B0604020202020204" pitchFamily="34" charset="0"/>
              </a:rPr>
              <a:t>2 - Amount and terms of the credit:</a:t>
            </a:r>
            <a:r>
              <a:rPr lang="en-US" sz="1300" dirty="0">
                <a:solidFill>
                  <a:schemeClr val="bg2"/>
                </a:solidFill>
                <a:cs typeface="Arial" panose="020B0604020202020204" pitchFamily="34" charset="0"/>
              </a:rPr>
              <a:t>  how much can be borrowed and under what terms (interest rate)</a:t>
            </a:r>
          </a:p>
          <a:p>
            <a:pPr>
              <a:lnSpc>
                <a:spcPct val="200000"/>
              </a:lnSpc>
            </a:pPr>
            <a:r>
              <a:rPr lang="en-US" sz="1300" b="1" dirty="0">
                <a:solidFill>
                  <a:schemeClr val="bg2"/>
                </a:solidFill>
                <a:cs typeface="Arial" panose="020B0604020202020204" pitchFamily="34" charset="0"/>
              </a:rPr>
              <a:t>3 - Representations and Warranties:</a:t>
            </a:r>
            <a:r>
              <a:rPr lang="en-US" sz="1300" dirty="0">
                <a:solidFill>
                  <a:schemeClr val="bg2"/>
                </a:solidFill>
                <a:cs typeface="Arial" panose="020B0604020202020204" pitchFamily="34" charset="0"/>
              </a:rPr>
              <a:t>  list of items the Borrower represents are true (compliance with laws) </a:t>
            </a:r>
            <a:endParaRPr lang="en-US" sz="1300" b="1" dirty="0">
              <a:solidFill>
                <a:schemeClr val="bg2"/>
              </a:solidFill>
              <a:cs typeface="Arial" panose="020B0604020202020204" pitchFamily="34" charset="0"/>
            </a:endParaRPr>
          </a:p>
          <a:p>
            <a:pPr>
              <a:lnSpc>
                <a:spcPct val="200000"/>
              </a:lnSpc>
            </a:pPr>
            <a:r>
              <a:rPr lang="en-US" sz="1300" b="1" dirty="0">
                <a:solidFill>
                  <a:schemeClr val="bg2"/>
                </a:solidFill>
                <a:cs typeface="Arial" panose="020B0604020202020204" pitchFamily="34" charset="0"/>
              </a:rPr>
              <a:t>4 - Conditions Precedent: </a:t>
            </a:r>
            <a:r>
              <a:rPr lang="en-US" sz="1300" dirty="0">
                <a:solidFill>
                  <a:schemeClr val="bg2"/>
                </a:solidFill>
                <a:cs typeface="Arial" panose="020B0604020202020204" pitchFamily="34" charset="0"/>
              </a:rPr>
              <a:t>requirements of the Borrower to use the facility (legal opinions received) </a:t>
            </a:r>
            <a:endParaRPr lang="en-US" sz="1300" b="1" dirty="0">
              <a:solidFill>
                <a:schemeClr val="bg2"/>
              </a:solidFill>
              <a:cs typeface="Arial" panose="020B0604020202020204" pitchFamily="34" charset="0"/>
            </a:endParaRPr>
          </a:p>
          <a:p>
            <a:pPr>
              <a:lnSpc>
                <a:spcPct val="200000"/>
              </a:lnSpc>
            </a:pPr>
            <a:r>
              <a:rPr lang="en-US" sz="1300" b="1" dirty="0">
                <a:cs typeface="Arial" panose="020B0604020202020204" pitchFamily="34" charset="0"/>
              </a:rPr>
              <a:t>5 -</a:t>
            </a:r>
            <a:r>
              <a:rPr lang="en-US" sz="1300" dirty="0">
                <a:cs typeface="Arial" panose="020B0604020202020204" pitchFamily="34" charset="0"/>
              </a:rPr>
              <a:t> </a:t>
            </a:r>
            <a:r>
              <a:rPr lang="en-US" sz="1300" b="1" dirty="0">
                <a:cs typeface="Arial" panose="020B0604020202020204" pitchFamily="34" charset="0"/>
              </a:rPr>
              <a:t>Affirmative Covenants:</a:t>
            </a:r>
            <a:r>
              <a:rPr lang="en-US" sz="1300" dirty="0">
                <a:cs typeface="Arial" panose="020B0604020202020204" pitchFamily="34" charset="0"/>
              </a:rPr>
              <a:t> things the Borrower must do (payment of interest)</a:t>
            </a:r>
            <a:endParaRPr lang="en-US" sz="1300" b="1" dirty="0">
              <a:cs typeface="Arial" panose="020B0604020202020204" pitchFamily="34" charset="0"/>
            </a:endParaRPr>
          </a:p>
          <a:p>
            <a:pPr>
              <a:lnSpc>
                <a:spcPct val="200000"/>
              </a:lnSpc>
            </a:pPr>
            <a:r>
              <a:rPr lang="en-US" sz="1300" b="1" dirty="0">
                <a:cs typeface="Arial" panose="020B0604020202020204" pitchFamily="34" charset="0"/>
              </a:rPr>
              <a:t>6 - Negative Covenants*:</a:t>
            </a:r>
            <a:r>
              <a:rPr lang="en-US" sz="1300" dirty="0">
                <a:cs typeface="Arial" panose="020B0604020202020204" pitchFamily="34" charset="0"/>
              </a:rPr>
              <a:t> things a Borrower is not allowed to do (e.g. minimum interest coverage ratio)</a:t>
            </a:r>
            <a:endParaRPr lang="en-US" sz="1300" b="1" dirty="0">
              <a:cs typeface="Arial" panose="020B0604020202020204" pitchFamily="34" charset="0"/>
            </a:endParaRPr>
          </a:p>
          <a:p>
            <a:pPr>
              <a:lnSpc>
                <a:spcPct val="200000"/>
              </a:lnSpc>
            </a:pPr>
            <a:r>
              <a:rPr lang="en-US" sz="1300" b="1" dirty="0">
                <a:solidFill>
                  <a:schemeClr val="bg2"/>
                </a:solidFill>
                <a:cs typeface="Arial" panose="020B0604020202020204" pitchFamily="34" charset="0"/>
              </a:rPr>
              <a:t>7 - Events of Default:</a:t>
            </a:r>
            <a:r>
              <a:rPr lang="en-US" sz="1300" dirty="0">
                <a:solidFill>
                  <a:schemeClr val="bg2"/>
                </a:solidFill>
                <a:cs typeface="Arial" panose="020B0604020202020204" pitchFamily="34" charset="0"/>
              </a:rPr>
              <a:t>  things that cause the company to be in default (failure to pay interest)</a:t>
            </a:r>
            <a:endParaRPr lang="en-US" sz="1300" b="1" dirty="0">
              <a:solidFill>
                <a:schemeClr val="bg2"/>
              </a:solidFill>
              <a:cs typeface="Arial" panose="020B0604020202020204" pitchFamily="34" charset="0"/>
            </a:endParaRPr>
          </a:p>
          <a:p>
            <a:pPr>
              <a:lnSpc>
                <a:spcPct val="200000"/>
              </a:lnSpc>
            </a:pPr>
            <a:r>
              <a:rPr lang="en-US" sz="1300" b="1" dirty="0">
                <a:solidFill>
                  <a:schemeClr val="bg2"/>
                </a:solidFill>
                <a:cs typeface="Arial" panose="020B0604020202020204" pitchFamily="34" charset="0"/>
              </a:rPr>
              <a:t>8 - Miscellaneous:  </a:t>
            </a:r>
            <a:r>
              <a:rPr lang="en-US" sz="1300" dirty="0">
                <a:solidFill>
                  <a:schemeClr val="bg2"/>
                </a:solidFill>
                <a:cs typeface="Arial" panose="020B0604020202020204" pitchFamily="34" charset="0"/>
              </a:rPr>
              <a:t>typically boilerplate language re: administrative matters (role of the agent banks)</a:t>
            </a:r>
          </a:p>
          <a:p>
            <a:pPr>
              <a:lnSpc>
                <a:spcPct val="200000"/>
              </a:lnSpc>
            </a:pPr>
            <a:endParaRPr lang="en-US" sz="1300" dirty="0">
              <a:cs typeface="Arial" panose="020B0604020202020204" pitchFamily="34" charset="0"/>
            </a:endParaRPr>
          </a:p>
        </p:txBody>
      </p:sp>
      <p:sp>
        <p:nvSpPr>
          <p:cNvPr id="4" name="TextBox 3"/>
          <p:cNvSpPr txBox="1"/>
          <p:nvPr/>
        </p:nvSpPr>
        <p:spPr>
          <a:xfrm>
            <a:off x="777240" y="6533407"/>
            <a:ext cx="7762276" cy="278873"/>
          </a:xfrm>
          <a:prstGeom prst="rect">
            <a:avLst/>
          </a:prstGeom>
          <a:noFill/>
        </p:spPr>
        <p:txBody>
          <a:bodyPr wrap="square" lIns="93296" tIns="46648" rIns="93296" bIns="46648" rtlCol="0">
            <a:spAutoFit/>
          </a:bodyPr>
          <a:lstStyle/>
          <a:p>
            <a:r>
              <a:rPr lang="en-US" sz="1200" i="1" dirty="0"/>
              <a:t>* See appendix for more details</a:t>
            </a:r>
            <a:endParaRPr lang="en-US" sz="1200" dirty="0"/>
          </a:p>
        </p:txBody>
      </p:sp>
    </p:spTree>
    <p:extLst>
      <p:ext uri="{BB962C8B-B14F-4D97-AF65-F5344CB8AC3E}">
        <p14:creationId xmlns:p14="http://schemas.microsoft.com/office/powerpoint/2010/main" val="17241863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solidFill>
                  <a:schemeClr val="accent1"/>
                </a:solidFill>
              </a:rPr>
              <a:t>Loan Syndication and Loan Trading</a:t>
            </a:r>
          </a:p>
        </p:txBody>
      </p:sp>
      <p:pic>
        <p:nvPicPr>
          <p:cNvPr id="1026" name="Picture 2" descr="https://www.loanconnector.com/assets?Id=4903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613" y="1447801"/>
            <a:ext cx="3661462" cy="47253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3"/>
          <p:cNvSpPr>
            <a:spLocks noChangeArrowheads="1"/>
          </p:cNvSpPr>
          <p:nvPr/>
        </p:nvSpPr>
        <p:spPr bwMode="auto">
          <a:xfrm>
            <a:off x="485775" y="1435100"/>
            <a:ext cx="3836988" cy="4749800"/>
          </a:xfrm>
          <a:prstGeom prst="rect">
            <a:avLst/>
          </a:prstGeom>
          <a:solidFill>
            <a:srgbClr val="EAEAEA"/>
          </a:solidFill>
          <a:ln w="9525" algn="ctr">
            <a:noFill/>
            <a:miter lim="800000"/>
            <a:headEnd/>
            <a:tailEnd/>
          </a:ln>
        </p:spPr>
        <p:txBody>
          <a:bodyPr wrap="none" lIns="0" tIns="0" rIns="182860" bIns="0" anchor="ctr"/>
          <a:lstStyle/>
          <a:p>
            <a:endParaRPr lang="en-US"/>
          </a:p>
        </p:txBody>
      </p:sp>
      <p:sp>
        <p:nvSpPr>
          <p:cNvPr id="7" name="Rectangle 13"/>
          <p:cNvSpPr>
            <a:spLocks noGrp="1" noChangeArrowheads="1"/>
          </p:cNvSpPr>
          <p:nvPr>
            <p:ph type="body" idx="1"/>
          </p:nvPr>
        </p:nvSpPr>
        <p:spPr>
          <a:xfrm>
            <a:off x="650875" y="1498601"/>
            <a:ext cx="3822700" cy="1910267"/>
          </a:xfrm>
          <a:noFill/>
        </p:spPr>
        <p:txBody>
          <a:bodyPr/>
          <a:lstStyle/>
          <a:p>
            <a:pPr marL="282546" indent="-282546"/>
            <a:r>
              <a:rPr lang="en-US" sz="1400" dirty="0">
                <a:latin typeface="Arial" panose="020B0604020202020204" pitchFamily="34" charset="0"/>
                <a:cs typeface="Arial" panose="020B0604020202020204" pitchFamily="34" charset="0"/>
              </a:rPr>
              <a:t>Syndication: </a:t>
            </a:r>
            <a:r>
              <a:rPr lang="en-US" sz="1400" b="0" dirty="0">
                <a:latin typeface="Arial" panose="020B0604020202020204" pitchFamily="34" charset="0"/>
                <a:cs typeface="Arial" panose="020B0604020202020204" pitchFamily="34" charset="0"/>
              </a:rPr>
              <a:t>Loans is broken into pieces and sold to several lenders</a:t>
            </a:r>
          </a:p>
          <a:p>
            <a:pPr marL="282546" indent="-282546"/>
            <a:r>
              <a:rPr lang="en-US" sz="1400" dirty="0">
                <a:latin typeface="Arial" panose="020B0604020202020204" pitchFamily="34" charset="0"/>
                <a:cs typeface="Arial" panose="020B0604020202020204" pitchFamily="34" charset="0"/>
              </a:rPr>
              <a:t>Lead arranger: </a:t>
            </a:r>
            <a:r>
              <a:rPr lang="en-US" sz="1400" b="0" dirty="0">
                <a:latin typeface="Arial" panose="020B0604020202020204" pitchFamily="34" charset="0"/>
                <a:cs typeface="Arial" panose="020B0604020202020204" pitchFamily="34" charset="0"/>
              </a:rPr>
              <a:t>arranges loan and theoretically holds the biggest piece; typically also the Admin Agent </a:t>
            </a:r>
          </a:p>
          <a:p>
            <a:pPr marL="282546" indent="-282546"/>
            <a:r>
              <a:rPr lang="en-US" sz="1400" dirty="0">
                <a:latin typeface="Arial" panose="020B0604020202020204" pitchFamily="34" charset="0"/>
                <a:cs typeface="Arial" panose="020B0604020202020204" pitchFamily="34" charset="0"/>
              </a:rPr>
              <a:t>The Syndicate: </a:t>
            </a:r>
            <a:r>
              <a:rPr lang="en-US" sz="1400" b="0" dirty="0">
                <a:latin typeface="Arial" panose="020B0604020202020204" pitchFamily="34" charset="0"/>
                <a:cs typeface="Arial" panose="020B0604020202020204" pitchFamily="34" charset="0"/>
              </a:rPr>
              <a:t>holds the remainder</a:t>
            </a:r>
          </a:p>
        </p:txBody>
      </p:sp>
      <p:sp>
        <p:nvSpPr>
          <p:cNvPr id="8" name="Line 14"/>
          <p:cNvSpPr>
            <a:spLocks noChangeAspect="1" noChangeShapeType="1"/>
          </p:cNvSpPr>
          <p:nvPr/>
        </p:nvSpPr>
        <p:spPr bwMode="auto">
          <a:xfrm>
            <a:off x="2427288" y="3679826"/>
            <a:ext cx="0" cy="257175"/>
          </a:xfrm>
          <a:prstGeom prst="line">
            <a:avLst/>
          </a:prstGeom>
          <a:noFill/>
          <a:ln w="38100">
            <a:solidFill>
              <a:srgbClr val="FF6600"/>
            </a:solidFill>
            <a:round/>
            <a:headEnd/>
            <a:tailEnd type="triangle" w="med" len="med"/>
          </a:ln>
        </p:spPr>
        <p:txBody>
          <a:bodyPr wrap="none" lIns="91430" tIns="45716" rIns="91430" bIns="45716" anchor="ctr"/>
          <a:lstStyle/>
          <a:p>
            <a:endParaRPr lang="en-US"/>
          </a:p>
        </p:txBody>
      </p:sp>
      <p:sp>
        <p:nvSpPr>
          <p:cNvPr id="9" name="Line 15"/>
          <p:cNvSpPr>
            <a:spLocks noChangeAspect="1" noChangeShapeType="1"/>
          </p:cNvSpPr>
          <p:nvPr/>
        </p:nvSpPr>
        <p:spPr bwMode="auto">
          <a:xfrm flipH="1">
            <a:off x="1552576" y="3576638"/>
            <a:ext cx="463550" cy="823912"/>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0" name="Line 16"/>
          <p:cNvSpPr>
            <a:spLocks noChangeAspect="1" noChangeShapeType="1"/>
          </p:cNvSpPr>
          <p:nvPr/>
        </p:nvSpPr>
        <p:spPr bwMode="auto">
          <a:xfrm flipH="1">
            <a:off x="1706563" y="3576639"/>
            <a:ext cx="412750" cy="1081087"/>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1" name="Line 17"/>
          <p:cNvSpPr>
            <a:spLocks noChangeAspect="1" noChangeShapeType="1"/>
          </p:cNvSpPr>
          <p:nvPr/>
        </p:nvSpPr>
        <p:spPr bwMode="auto">
          <a:xfrm flipH="1">
            <a:off x="1862139" y="3679826"/>
            <a:ext cx="307975" cy="1184275"/>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2" name="Line 18"/>
          <p:cNvSpPr>
            <a:spLocks noChangeAspect="1" noChangeShapeType="1"/>
          </p:cNvSpPr>
          <p:nvPr/>
        </p:nvSpPr>
        <p:spPr bwMode="auto">
          <a:xfrm flipH="1">
            <a:off x="2119314" y="3732214"/>
            <a:ext cx="153987" cy="1389062"/>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3" name="Line 19"/>
          <p:cNvSpPr>
            <a:spLocks noChangeAspect="1" noChangeShapeType="1"/>
          </p:cNvSpPr>
          <p:nvPr/>
        </p:nvSpPr>
        <p:spPr bwMode="auto">
          <a:xfrm flipH="1">
            <a:off x="2427288" y="3886201"/>
            <a:ext cx="0" cy="1595438"/>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4" name="Line 20"/>
          <p:cNvSpPr>
            <a:spLocks noChangeAspect="1" noChangeShapeType="1"/>
          </p:cNvSpPr>
          <p:nvPr/>
        </p:nvSpPr>
        <p:spPr bwMode="auto">
          <a:xfrm>
            <a:off x="2581276" y="3732213"/>
            <a:ext cx="155575" cy="1439862"/>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5" name="Line 21"/>
          <p:cNvSpPr>
            <a:spLocks noChangeAspect="1" noChangeShapeType="1"/>
          </p:cNvSpPr>
          <p:nvPr/>
        </p:nvSpPr>
        <p:spPr bwMode="auto">
          <a:xfrm>
            <a:off x="2684463" y="3679826"/>
            <a:ext cx="309562" cy="1287463"/>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6" name="Line 22"/>
          <p:cNvSpPr>
            <a:spLocks noChangeAspect="1" noChangeShapeType="1"/>
          </p:cNvSpPr>
          <p:nvPr/>
        </p:nvSpPr>
        <p:spPr bwMode="auto">
          <a:xfrm>
            <a:off x="2890838" y="3576638"/>
            <a:ext cx="566737" cy="876300"/>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7" name="Line 23"/>
          <p:cNvSpPr>
            <a:spLocks noChangeAspect="1" noChangeShapeType="1"/>
          </p:cNvSpPr>
          <p:nvPr/>
        </p:nvSpPr>
        <p:spPr bwMode="auto">
          <a:xfrm>
            <a:off x="2787650" y="3629026"/>
            <a:ext cx="361950" cy="1036638"/>
          </a:xfrm>
          <a:prstGeom prst="line">
            <a:avLst/>
          </a:prstGeom>
          <a:noFill/>
          <a:ln w="25400">
            <a:solidFill>
              <a:srgbClr val="FF6600"/>
            </a:solidFill>
            <a:round/>
            <a:headEnd/>
            <a:tailEnd type="triangle" w="med" len="med"/>
          </a:ln>
        </p:spPr>
        <p:txBody>
          <a:bodyPr wrap="none" lIns="91430" tIns="45716" rIns="91430" bIns="45716" anchor="ctr"/>
          <a:lstStyle/>
          <a:p>
            <a:endParaRPr lang="en-US"/>
          </a:p>
        </p:txBody>
      </p:sp>
      <p:sp>
        <p:nvSpPr>
          <p:cNvPr id="18" name="Text Box 25"/>
          <p:cNvSpPr txBox="1">
            <a:spLocks noChangeAspect="1" noChangeArrowheads="1"/>
          </p:cNvSpPr>
          <p:nvPr/>
        </p:nvSpPr>
        <p:spPr bwMode="auto">
          <a:xfrm>
            <a:off x="1815949" y="3957639"/>
            <a:ext cx="1256017" cy="406353"/>
          </a:xfrm>
          <a:prstGeom prst="rect">
            <a:avLst/>
          </a:prstGeom>
          <a:solidFill>
            <a:srgbClr val="FF6600"/>
          </a:solidFill>
          <a:ln w="9525">
            <a:noFill/>
            <a:miter lim="800000"/>
            <a:headEnd/>
            <a:tailEnd/>
          </a:ln>
        </p:spPr>
        <p:txBody>
          <a:bodyPr wrap="none" lIns="91430" tIns="45716" rIns="91430" bIns="45716">
            <a:spAutoFit/>
          </a:bodyPr>
          <a:lstStyle/>
          <a:p>
            <a:pPr algn="ctr">
              <a:spcBef>
                <a:spcPct val="0"/>
              </a:spcBef>
            </a:pPr>
            <a:r>
              <a:rPr lang="en-US" sz="1000" b="1" dirty="0">
                <a:solidFill>
                  <a:schemeClr val="bg1"/>
                </a:solidFill>
                <a:cs typeface="Arial" panose="020B0604020202020204" pitchFamily="34" charset="0"/>
              </a:rPr>
              <a:t>Lead arranger: </a:t>
            </a:r>
          </a:p>
          <a:p>
            <a:pPr algn="ctr">
              <a:spcBef>
                <a:spcPct val="0"/>
              </a:spcBef>
            </a:pPr>
            <a:r>
              <a:rPr lang="en-US" sz="1000" b="1" dirty="0">
                <a:solidFill>
                  <a:schemeClr val="bg1"/>
                </a:solidFill>
                <a:cs typeface="Arial" panose="020B0604020202020204" pitchFamily="34" charset="0"/>
              </a:rPr>
              <a:t>Holds $40 million</a:t>
            </a:r>
          </a:p>
        </p:txBody>
      </p:sp>
      <p:sp>
        <p:nvSpPr>
          <p:cNvPr id="19" name="Text Box 26"/>
          <p:cNvSpPr txBox="1">
            <a:spLocks noChangeAspect="1" noChangeArrowheads="1"/>
          </p:cNvSpPr>
          <p:nvPr/>
        </p:nvSpPr>
        <p:spPr bwMode="auto">
          <a:xfrm>
            <a:off x="983147" y="4321175"/>
            <a:ext cx="67372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dirty="0"/>
              <a:t>Lender A:</a:t>
            </a:r>
          </a:p>
          <a:p>
            <a:pPr algn="ctr">
              <a:spcBef>
                <a:spcPct val="0"/>
              </a:spcBef>
            </a:pPr>
            <a:r>
              <a:rPr lang="en-US" sz="800" b="1" dirty="0"/>
              <a:t>$30M</a:t>
            </a:r>
          </a:p>
        </p:txBody>
      </p:sp>
      <p:sp>
        <p:nvSpPr>
          <p:cNvPr id="20" name="Text Box 27"/>
          <p:cNvSpPr txBox="1">
            <a:spLocks noChangeAspect="1" noChangeArrowheads="1"/>
          </p:cNvSpPr>
          <p:nvPr/>
        </p:nvSpPr>
        <p:spPr bwMode="auto">
          <a:xfrm>
            <a:off x="1137134" y="4586288"/>
            <a:ext cx="67372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B:</a:t>
            </a:r>
          </a:p>
          <a:p>
            <a:pPr algn="ctr">
              <a:spcBef>
                <a:spcPct val="0"/>
              </a:spcBef>
            </a:pPr>
            <a:r>
              <a:rPr lang="en-US" sz="800" b="1"/>
              <a:t>$30M</a:t>
            </a:r>
          </a:p>
        </p:txBody>
      </p:sp>
      <p:sp>
        <p:nvSpPr>
          <p:cNvPr id="21" name="Text Box 28"/>
          <p:cNvSpPr txBox="1">
            <a:spLocks noChangeAspect="1" noChangeArrowheads="1"/>
          </p:cNvSpPr>
          <p:nvPr/>
        </p:nvSpPr>
        <p:spPr bwMode="auto">
          <a:xfrm>
            <a:off x="1292709" y="4867275"/>
            <a:ext cx="67372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C:</a:t>
            </a:r>
          </a:p>
          <a:p>
            <a:pPr algn="ctr">
              <a:spcBef>
                <a:spcPct val="0"/>
              </a:spcBef>
            </a:pPr>
            <a:r>
              <a:rPr lang="en-US" sz="800" b="1"/>
              <a:t>$30M</a:t>
            </a:r>
          </a:p>
        </p:txBody>
      </p:sp>
      <p:sp>
        <p:nvSpPr>
          <p:cNvPr id="22" name="Text Box 29"/>
          <p:cNvSpPr txBox="1">
            <a:spLocks noChangeAspect="1" noChangeArrowheads="1"/>
          </p:cNvSpPr>
          <p:nvPr/>
        </p:nvSpPr>
        <p:spPr bwMode="auto">
          <a:xfrm>
            <a:off x="1653072" y="5119688"/>
            <a:ext cx="67372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D:</a:t>
            </a:r>
          </a:p>
          <a:p>
            <a:pPr algn="ctr">
              <a:spcBef>
                <a:spcPct val="0"/>
              </a:spcBef>
            </a:pPr>
            <a:r>
              <a:rPr lang="en-US" sz="800" b="1"/>
              <a:t>$20M</a:t>
            </a:r>
          </a:p>
        </p:txBody>
      </p:sp>
      <p:sp>
        <p:nvSpPr>
          <p:cNvPr id="23" name="Text Box 30"/>
          <p:cNvSpPr txBox="1">
            <a:spLocks noChangeAspect="1" noChangeArrowheads="1"/>
          </p:cNvSpPr>
          <p:nvPr/>
        </p:nvSpPr>
        <p:spPr bwMode="auto">
          <a:xfrm>
            <a:off x="2420002" y="5157788"/>
            <a:ext cx="66227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F:</a:t>
            </a:r>
          </a:p>
          <a:p>
            <a:pPr algn="ctr">
              <a:spcBef>
                <a:spcPct val="0"/>
              </a:spcBef>
            </a:pPr>
            <a:r>
              <a:rPr lang="en-US" sz="800" b="1"/>
              <a:t>$10M</a:t>
            </a:r>
          </a:p>
        </p:txBody>
      </p:sp>
      <p:sp>
        <p:nvSpPr>
          <p:cNvPr id="24" name="Text Box 31"/>
          <p:cNvSpPr txBox="1">
            <a:spLocks noChangeAspect="1" noChangeArrowheads="1"/>
          </p:cNvSpPr>
          <p:nvPr/>
        </p:nvSpPr>
        <p:spPr bwMode="auto">
          <a:xfrm>
            <a:off x="2761050" y="4946650"/>
            <a:ext cx="680265"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G:</a:t>
            </a:r>
          </a:p>
          <a:p>
            <a:pPr algn="ctr">
              <a:spcBef>
                <a:spcPct val="0"/>
              </a:spcBef>
            </a:pPr>
            <a:r>
              <a:rPr lang="en-US" sz="800" b="1"/>
              <a:t>$10M</a:t>
            </a:r>
          </a:p>
        </p:txBody>
      </p:sp>
      <p:sp>
        <p:nvSpPr>
          <p:cNvPr id="25" name="Text Box 32"/>
          <p:cNvSpPr txBox="1">
            <a:spLocks noChangeAspect="1" noChangeArrowheads="1"/>
          </p:cNvSpPr>
          <p:nvPr/>
        </p:nvSpPr>
        <p:spPr bwMode="auto">
          <a:xfrm>
            <a:off x="2973872" y="4670425"/>
            <a:ext cx="673722"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H:</a:t>
            </a:r>
          </a:p>
          <a:p>
            <a:pPr algn="ctr">
              <a:spcBef>
                <a:spcPct val="0"/>
              </a:spcBef>
            </a:pPr>
            <a:r>
              <a:rPr lang="en-US" sz="800" b="1"/>
              <a:t>$10M</a:t>
            </a:r>
          </a:p>
        </p:txBody>
      </p:sp>
      <p:sp>
        <p:nvSpPr>
          <p:cNvPr id="26" name="Text Box 33"/>
          <p:cNvSpPr txBox="1">
            <a:spLocks noChangeAspect="1" noChangeArrowheads="1"/>
          </p:cNvSpPr>
          <p:nvPr/>
        </p:nvSpPr>
        <p:spPr bwMode="auto">
          <a:xfrm>
            <a:off x="3253513" y="4405313"/>
            <a:ext cx="657365"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J:</a:t>
            </a:r>
          </a:p>
          <a:p>
            <a:pPr algn="ctr">
              <a:spcBef>
                <a:spcPct val="0"/>
              </a:spcBef>
            </a:pPr>
            <a:r>
              <a:rPr lang="en-US" sz="800" b="1"/>
              <a:t>$10M</a:t>
            </a:r>
          </a:p>
        </p:txBody>
      </p:sp>
      <p:sp>
        <p:nvSpPr>
          <p:cNvPr id="27" name="Rectangle 34"/>
          <p:cNvSpPr>
            <a:spLocks noChangeAspect="1" noChangeArrowheads="1"/>
          </p:cNvSpPr>
          <p:nvPr/>
        </p:nvSpPr>
        <p:spPr bwMode="auto">
          <a:xfrm>
            <a:off x="1449389" y="3436939"/>
            <a:ext cx="2008187" cy="242887"/>
          </a:xfrm>
          <a:prstGeom prst="rect">
            <a:avLst/>
          </a:prstGeom>
          <a:solidFill>
            <a:srgbClr val="FF6600"/>
          </a:solidFill>
          <a:ln w="25400">
            <a:noFill/>
            <a:miter lim="800000"/>
            <a:headEnd/>
            <a:tailEnd/>
          </a:ln>
        </p:spPr>
        <p:txBody>
          <a:bodyPr wrap="none" lIns="91430" tIns="45716" rIns="91430" bIns="45716" anchor="ctr"/>
          <a:lstStyle/>
          <a:p>
            <a:endParaRPr lang="en-US"/>
          </a:p>
        </p:txBody>
      </p:sp>
      <p:sp>
        <p:nvSpPr>
          <p:cNvPr id="28" name="Text Box 35"/>
          <p:cNvSpPr txBox="1">
            <a:spLocks noChangeAspect="1" noChangeArrowheads="1"/>
          </p:cNvSpPr>
          <p:nvPr/>
        </p:nvSpPr>
        <p:spPr bwMode="auto">
          <a:xfrm>
            <a:off x="1827399" y="3451226"/>
            <a:ext cx="1233117" cy="249339"/>
          </a:xfrm>
          <a:prstGeom prst="rect">
            <a:avLst/>
          </a:prstGeom>
          <a:noFill/>
          <a:ln w="9525">
            <a:noFill/>
            <a:miter lim="800000"/>
            <a:headEnd/>
            <a:tailEnd/>
          </a:ln>
        </p:spPr>
        <p:txBody>
          <a:bodyPr wrap="none" lIns="91430" tIns="45716" rIns="91430" bIns="45716">
            <a:spAutoFit/>
          </a:bodyPr>
          <a:lstStyle/>
          <a:p>
            <a:pPr algn="ctr">
              <a:spcBef>
                <a:spcPct val="0"/>
              </a:spcBef>
            </a:pPr>
            <a:r>
              <a:rPr lang="en-US" sz="1000" b="1" dirty="0">
                <a:solidFill>
                  <a:schemeClr val="bg1"/>
                </a:solidFill>
                <a:cs typeface="Arial" panose="020B0604020202020204" pitchFamily="34" charset="0"/>
              </a:rPr>
              <a:t>$200 million loan</a:t>
            </a:r>
          </a:p>
        </p:txBody>
      </p:sp>
      <p:sp>
        <p:nvSpPr>
          <p:cNvPr id="29" name="Text Box 36"/>
          <p:cNvSpPr txBox="1">
            <a:spLocks noChangeAspect="1" noChangeArrowheads="1"/>
          </p:cNvSpPr>
          <p:nvPr/>
        </p:nvSpPr>
        <p:spPr bwMode="auto">
          <a:xfrm>
            <a:off x="845345" y="5810251"/>
            <a:ext cx="3169437" cy="276991"/>
          </a:xfrm>
          <a:prstGeom prst="rect">
            <a:avLst/>
          </a:prstGeom>
          <a:noFill/>
          <a:ln w="9525">
            <a:noFill/>
            <a:miter lim="800000"/>
            <a:headEnd/>
            <a:tailEnd/>
          </a:ln>
        </p:spPr>
        <p:txBody>
          <a:bodyPr wrap="none" lIns="91430" tIns="45716" rIns="91430" bIns="45716">
            <a:spAutoFit/>
          </a:bodyPr>
          <a:lstStyle/>
          <a:p>
            <a:pPr algn="ctr">
              <a:spcBef>
                <a:spcPct val="0"/>
              </a:spcBef>
            </a:pPr>
            <a:r>
              <a:rPr lang="en-US" sz="1200" dirty="0">
                <a:cs typeface="Arial" panose="020B0604020202020204" pitchFamily="34" charset="0"/>
              </a:rPr>
              <a:t>In this example, other lenders hold $160MM</a:t>
            </a:r>
          </a:p>
        </p:txBody>
      </p:sp>
      <p:sp>
        <p:nvSpPr>
          <p:cNvPr id="31" name="Text Box 40"/>
          <p:cNvSpPr txBox="1">
            <a:spLocks noChangeAspect="1" noChangeArrowheads="1"/>
          </p:cNvSpPr>
          <p:nvPr/>
        </p:nvSpPr>
        <p:spPr bwMode="auto">
          <a:xfrm>
            <a:off x="2051606" y="5489575"/>
            <a:ext cx="668815" cy="343547"/>
          </a:xfrm>
          <a:prstGeom prst="rect">
            <a:avLst/>
          </a:prstGeom>
          <a:noFill/>
          <a:ln w="9525">
            <a:noFill/>
            <a:miter lim="800000"/>
            <a:headEnd/>
            <a:tailEnd/>
          </a:ln>
        </p:spPr>
        <p:txBody>
          <a:bodyPr wrap="none" lIns="91430" tIns="45716" rIns="91430" bIns="45716">
            <a:spAutoFit/>
          </a:bodyPr>
          <a:lstStyle/>
          <a:p>
            <a:pPr algn="ctr">
              <a:spcBef>
                <a:spcPct val="0"/>
              </a:spcBef>
            </a:pPr>
            <a:r>
              <a:rPr lang="en-US" sz="800" b="1"/>
              <a:t>Lender E:</a:t>
            </a:r>
          </a:p>
          <a:p>
            <a:pPr algn="ctr">
              <a:spcBef>
                <a:spcPct val="0"/>
              </a:spcBef>
            </a:pPr>
            <a:r>
              <a:rPr lang="en-US" sz="800" b="1"/>
              <a:t>$10M</a:t>
            </a:r>
          </a:p>
        </p:txBody>
      </p:sp>
      <p:sp>
        <p:nvSpPr>
          <p:cNvPr id="33" name="TextBox 32"/>
          <p:cNvSpPr txBox="1"/>
          <p:nvPr/>
        </p:nvSpPr>
        <p:spPr>
          <a:xfrm>
            <a:off x="717550" y="6579378"/>
            <a:ext cx="2940050" cy="184666"/>
          </a:xfrm>
          <a:prstGeom prst="rect">
            <a:avLst/>
          </a:prstGeom>
          <a:noFill/>
        </p:spPr>
        <p:txBody>
          <a:bodyPr wrap="square" lIns="0" tIns="0" rIns="0" bIns="0" rtlCol="0">
            <a:spAutoFit/>
          </a:bodyPr>
          <a:lstStyle/>
          <a:p>
            <a:r>
              <a:rPr lang="en-US" sz="1200" dirty="0">
                <a:cs typeface="Arial" panose="020B0604020202020204" pitchFamily="34" charset="0"/>
              </a:rPr>
              <a:t>Illustrations Credit:  Thomson Reuters LPC</a:t>
            </a:r>
          </a:p>
        </p:txBody>
      </p:sp>
      <p:sp>
        <p:nvSpPr>
          <p:cNvPr id="34" name="TextBox 33"/>
          <p:cNvSpPr txBox="1"/>
          <p:nvPr/>
        </p:nvSpPr>
        <p:spPr>
          <a:xfrm>
            <a:off x="4832350" y="6248399"/>
            <a:ext cx="2940050" cy="188417"/>
          </a:xfrm>
          <a:prstGeom prst="rect">
            <a:avLst/>
          </a:prstGeom>
          <a:noFill/>
        </p:spPr>
        <p:txBody>
          <a:bodyPr wrap="square" lIns="0" tIns="0" rIns="0" bIns="0" rtlCol="0">
            <a:spAutoFit/>
          </a:bodyPr>
          <a:lstStyle/>
          <a:p>
            <a:r>
              <a:rPr lang="en-US" sz="1200" dirty="0">
                <a:cs typeface="Arial" panose="020B0604020202020204" pitchFamily="34" charset="0"/>
              </a:rPr>
              <a:t>All Loans League Table 1Q-3Q2016</a:t>
            </a:r>
          </a:p>
        </p:txBody>
      </p:sp>
    </p:spTree>
    <p:extLst>
      <p:ext uri="{BB962C8B-B14F-4D97-AF65-F5344CB8AC3E}">
        <p14:creationId xmlns:p14="http://schemas.microsoft.com/office/powerpoint/2010/main" val="371844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Post Syndication: Loan Trading</a:t>
            </a:r>
          </a:p>
        </p:txBody>
      </p:sp>
      <p:sp>
        <p:nvSpPr>
          <p:cNvPr id="35" name="Rectangle 34"/>
          <p:cNvSpPr/>
          <p:nvPr/>
        </p:nvSpPr>
        <p:spPr>
          <a:xfrm>
            <a:off x="457200" y="3017520"/>
            <a:ext cx="8229600" cy="3108535"/>
          </a:xfrm>
          <a:prstGeom prst="rect">
            <a:avLst/>
          </a:prstGeom>
        </p:spPr>
        <p:txBody>
          <a:bodyPr wrap="square" lIns="91430" tIns="45716" rIns="91430" bIns="45716">
            <a:spAutoFit/>
          </a:bodyPr>
          <a:lstStyle/>
          <a:p>
            <a:r>
              <a:rPr lang="en-US" sz="1400" dirty="0">
                <a:cs typeface="Arial" panose="020B0604020202020204" pitchFamily="34" charset="0"/>
              </a:rPr>
              <a:t>Trading</a:t>
            </a:r>
          </a:p>
          <a:p>
            <a:pPr lvl="1"/>
            <a:r>
              <a:rPr lang="en-US" sz="1400" dirty="0">
                <a:cs typeface="Arial" panose="020B0604020202020204" pitchFamily="34" charset="0"/>
              </a:rPr>
              <a:t>Typically, there is very little trading of </a:t>
            </a:r>
            <a:r>
              <a:rPr lang="en-US" sz="1400" b="1" dirty="0">
                <a:cs typeface="Arial" panose="020B0604020202020204" pitchFamily="34" charset="0"/>
              </a:rPr>
              <a:t>Investment Grade </a:t>
            </a:r>
            <a:r>
              <a:rPr lang="en-US" sz="1400" dirty="0">
                <a:cs typeface="Arial" panose="020B0604020202020204" pitchFamily="34" charset="0"/>
              </a:rPr>
              <a:t>loans</a:t>
            </a:r>
          </a:p>
          <a:p>
            <a:pPr marL="742950" lvl="1" indent="-285750">
              <a:buFont typeface="Arial" panose="020B0604020202020204" pitchFamily="34" charset="0"/>
              <a:buChar char="•"/>
            </a:pPr>
            <a:r>
              <a:rPr lang="en-US" sz="1400" dirty="0">
                <a:cs typeface="Arial" panose="020B0604020202020204" pitchFamily="34" charset="0"/>
              </a:rPr>
              <a:t>	still largely a “buy and hold” market</a:t>
            </a:r>
          </a:p>
          <a:p>
            <a:pPr marL="742950" lvl="1" indent="-285750">
              <a:buFont typeface="Arial" panose="020B0604020202020204" pitchFamily="34" charset="0"/>
              <a:buChar char="•"/>
            </a:pPr>
            <a:r>
              <a:rPr lang="en-US" sz="1400" dirty="0">
                <a:cs typeface="Arial" panose="020B0604020202020204" pitchFamily="34" charset="0"/>
              </a:rPr>
              <a:t>	economics of unfunded revolvers (whoever owns the revolver has to be ready to fund it)</a:t>
            </a:r>
          </a:p>
          <a:p>
            <a:pPr marL="742950" lvl="1" indent="-285750">
              <a:buFont typeface="Arial" panose="020B0604020202020204" pitchFamily="34" charset="0"/>
              <a:buChar char="•"/>
            </a:pPr>
            <a:r>
              <a:rPr lang="en-US" sz="1400" dirty="0">
                <a:cs typeface="Arial" panose="020B0604020202020204" pitchFamily="34" charset="0"/>
              </a:rPr>
              <a:t>	relationship restrictions</a:t>
            </a:r>
          </a:p>
          <a:p>
            <a:pPr lvl="1"/>
            <a:endParaRPr lang="en-US" sz="1400" dirty="0">
              <a:cs typeface="Arial" panose="020B0604020202020204" pitchFamily="34" charset="0"/>
            </a:endParaRPr>
          </a:p>
          <a:p>
            <a:pPr lvl="1"/>
            <a:r>
              <a:rPr lang="en-US" sz="1400" dirty="0">
                <a:cs typeface="Arial" panose="020B0604020202020204" pitchFamily="34" charset="0"/>
              </a:rPr>
              <a:t>The majority of loan trading is trading of </a:t>
            </a:r>
            <a:r>
              <a:rPr lang="en-US" sz="1400" b="1" dirty="0">
                <a:cs typeface="Arial" panose="020B0604020202020204" pitchFamily="34" charset="0"/>
              </a:rPr>
              <a:t>Leveraged Loans</a:t>
            </a:r>
          </a:p>
          <a:p>
            <a:pPr lvl="1"/>
            <a:endParaRPr lang="en-US" sz="1400" dirty="0">
              <a:cs typeface="Arial" panose="020B0604020202020204" pitchFamily="34" charset="0"/>
            </a:endParaRPr>
          </a:p>
          <a:p>
            <a:pPr lvl="1"/>
            <a:endParaRPr lang="en-US" sz="1400" dirty="0">
              <a:cs typeface="Arial" panose="020B0604020202020204" pitchFamily="34" charset="0"/>
            </a:endParaRPr>
          </a:p>
          <a:p>
            <a:pPr lvl="1"/>
            <a:r>
              <a:rPr lang="en-US" sz="1400" dirty="0">
                <a:solidFill>
                  <a:schemeClr val="bg2"/>
                </a:solidFill>
                <a:cs typeface="Arial" panose="020B0604020202020204" pitchFamily="34" charset="0"/>
              </a:rPr>
              <a:t>A long-only market – loans are not securities so they can’t be borrowed (no shorting)</a:t>
            </a:r>
          </a:p>
          <a:p>
            <a:pPr lvl="1"/>
            <a:endParaRPr lang="en-US" sz="1400" dirty="0">
              <a:solidFill>
                <a:schemeClr val="bg2"/>
              </a:solidFill>
              <a:cs typeface="Arial" panose="020B0604020202020204" pitchFamily="34" charset="0"/>
            </a:endParaRPr>
          </a:p>
          <a:p>
            <a:pPr lvl="1"/>
            <a:r>
              <a:rPr lang="en-US" sz="1400" dirty="0">
                <a:solidFill>
                  <a:schemeClr val="bg2"/>
                </a:solidFill>
                <a:cs typeface="Arial" panose="020B0604020202020204" pitchFamily="34" charset="0"/>
              </a:rPr>
              <a:t>Loans are not listed on exchanges (unlike listed equities)</a:t>
            </a:r>
          </a:p>
          <a:p>
            <a:endParaRPr lang="en-US" sz="1400" dirty="0">
              <a:cs typeface="Arial" panose="020B0604020202020204" pitchFamily="34" charset="0"/>
            </a:endParaRPr>
          </a:p>
          <a:p>
            <a:endParaRPr lang="en-US" sz="1400" dirty="0">
              <a:cs typeface="Arial" panose="020B0604020202020204" pitchFamily="34" charset="0"/>
            </a:endParaRPr>
          </a:p>
        </p:txBody>
      </p:sp>
      <p:sp>
        <p:nvSpPr>
          <p:cNvPr id="36" name="Rectangle 35">
            <a:extLst>
              <a:ext uri="{FF2B5EF4-FFF2-40B4-BE49-F238E27FC236}">
                <a16:creationId xmlns:a16="http://schemas.microsoft.com/office/drawing/2014/main" id="{A24DECEC-3F2C-724C-BCD3-A5217FC26028}"/>
              </a:ext>
            </a:extLst>
          </p:cNvPr>
          <p:cNvSpPr/>
          <p:nvPr/>
        </p:nvSpPr>
        <p:spPr>
          <a:xfrm>
            <a:off x="457200" y="1757287"/>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1402503-E66D-A149-AE48-526ADF32FD7D}"/>
              </a:ext>
            </a:extLst>
          </p:cNvPr>
          <p:cNvSpPr/>
          <p:nvPr/>
        </p:nvSpPr>
        <p:spPr>
          <a:xfrm>
            <a:off x="3549360" y="1757286"/>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04D61FD-A88C-E14E-9AF4-F1283831815F}"/>
              </a:ext>
            </a:extLst>
          </p:cNvPr>
          <p:cNvSpPr txBox="1"/>
          <p:nvPr/>
        </p:nvSpPr>
        <p:spPr>
          <a:xfrm>
            <a:off x="3549360" y="2057400"/>
            <a:ext cx="1681316" cy="157014"/>
          </a:xfrm>
          <a:prstGeom prst="rect">
            <a:avLst/>
          </a:prstGeom>
          <a:noFill/>
        </p:spPr>
        <p:txBody>
          <a:bodyPr wrap="square" lIns="0" tIns="0" rIns="0" bIns="0" rtlCol="0">
            <a:spAutoFit/>
          </a:bodyPr>
          <a:lstStyle/>
          <a:p>
            <a:pPr algn="ctr"/>
            <a:r>
              <a:rPr lang="en-US" sz="1000" b="1" dirty="0">
                <a:cs typeface="Arial" panose="020B0604020202020204" pitchFamily="34" charset="0"/>
              </a:rPr>
              <a:t>Lender of Record</a:t>
            </a:r>
            <a:endParaRPr lang="en-US" sz="1000" dirty="0">
              <a:cs typeface="Arial" panose="020B0604020202020204" pitchFamily="34" charset="0"/>
            </a:endParaRPr>
          </a:p>
        </p:txBody>
      </p:sp>
      <p:sp>
        <p:nvSpPr>
          <p:cNvPr id="39" name="TextBox 38">
            <a:extLst>
              <a:ext uri="{FF2B5EF4-FFF2-40B4-BE49-F238E27FC236}">
                <a16:creationId xmlns:a16="http://schemas.microsoft.com/office/drawing/2014/main" id="{3BBDEC80-284A-E24E-AE40-FE72F3B37C8B}"/>
              </a:ext>
            </a:extLst>
          </p:cNvPr>
          <p:cNvSpPr txBox="1"/>
          <p:nvPr/>
        </p:nvSpPr>
        <p:spPr>
          <a:xfrm>
            <a:off x="457200" y="2057557"/>
            <a:ext cx="1681316" cy="157014"/>
          </a:xfrm>
          <a:prstGeom prst="rect">
            <a:avLst/>
          </a:prstGeom>
          <a:noFill/>
        </p:spPr>
        <p:txBody>
          <a:bodyPr wrap="square" lIns="0" tIns="0" rIns="0" bIns="0" rtlCol="0">
            <a:spAutoFit/>
          </a:bodyPr>
          <a:lstStyle/>
          <a:p>
            <a:pPr algn="ctr"/>
            <a:r>
              <a:rPr lang="en-US" sz="1000" b="1" dirty="0">
                <a:cs typeface="Arial" panose="020B0604020202020204" pitchFamily="34" charset="0"/>
              </a:rPr>
              <a:t>Borrowe</a:t>
            </a:r>
            <a:r>
              <a:rPr lang="en-US" sz="1000" b="1" dirty="0"/>
              <a:t>r</a:t>
            </a:r>
          </a:p>
        </p:txBody>
      </p:sp>
      <p:cxnSp>
        <p:nvCxnSpPr>
          <p:cNvPr id="40" name="Straight Arrow Connector 39">
            <a:extLst>
              <a:ext uri="{FF2B5EF4-FFF2-40B4-BE49-F238E27FC236}">
                <a16:creationId xmlns:a16="http://schemas.microsoft.com/office/drawing/2014/main" id="{017312BE-CBE1-9948-AA07-BE0492B8FFF4}"/>
              </a:ext>
            </a:extLst>
          </p:cNvPr>
          <p:cNvCxnSpPr/>
          <p:nvPr/>
        </p:nvCxnSpPr>
        <p:spPr>
          <a:xfrm>
            <a:off x="2135767" y="2468880"/>
            <a:ext cx="1416358" cy="0"/>
          </a:xfrm>
          <a:prstGeom prst="straightConnector1">
            <a:avLst/>
          </a:prstGeom>
          <a:ln w="22225" cmpd="sng">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6135-3210-5F46-8548-84A53A66DD6E}"/>
              </a:ext>
            </a:extLst>
          </p:cNvPr>
          <p:cNvSpPr txBox="1"/>
          <p:nvPr/>
        </p:nvSpPr>
        <p:spPr>
          <a:xfrm>
            <a:off x="2273673" y="2151625"/>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Interest, Fees, Repayments on $25MM</a:t>
            </a:r>
          </a:p>
        </p:txBody>
      </p:sp>
      <p:sp>
        <p:nvSpPr>
          <p:cNvPr id="42" name="TextBox 41">
            <a:extLst>
              <a:ext uri="{FF2B5EF4-FFF2-40B4-BE49-F238E27FC236}">
                <a16:creationId xmlns:a16="http://schemas.microsoft.com/office/drawing/2014/main" id="{6FF4BD06-C017-094C-89BE-47AD68A4301C}"/>
              </a:ext>
            </a:extLst>
          </p:cNvPr>
          <p:cNvSpPr txBox="1"/>
          <p:nvPr/>
        </p:nvSpPr>
        <p:spPr>
          <a:xfrm>
            <a:off x="2268769" y="1805992"/>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Up to $25MM Funding Obligation</a:t>
            </a:r>
          </a:p>
        </p:txBody>
      </p:sp>
      <p:cxnSp>
        <p:nvCxnSpPr>
          <p:cNvPr id="43" name="Straight Arrow Connector 42">
            <a:extLst>
              <a:ext uri="{FF2B5EF4-FFF2-40B4-BE49-F238E27FC236}">
                <a16:creationId xmlns:a16="http://schemas.microsoft.com/office/drawing/2014/main" id="{073EBE37-203A-2145-8403-DDC86B6B452F}"/>
              </a:ext>
            </a:extLst>
          </p:cNvPr>
          <p:cNvCxnSpPr/>
          <p:nvPr/>
        </p:nvCxnSpPr>
        <p:spPr>
          <a:xfrm flipH="1">
            <a:off x="2103120" y="2103120"/>
            <a:ext cx="1403219" cy="0"/>
          </a:xfrm>
          <a:prstGeom prst="straightConnector1">
            <a:avLst/>
          </a:prstGeom>
          <a:ln w="22225" cmpd="sng">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20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BD557E2-C146-B34A-A6AD-C61B2BC3AF99}"/>
              </a:ext>
            </a:extLst>
          </p:cNvPr>
          <p:cNvSpPr/>
          <p:nvPr/>
        </p:nvSpPr>
        <p:spPr>
          <a:xfrm>
            <a:off x="457200" y="1757287"/>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8" y="274320"/>
            <a:ext cx="8220456" cy="307777"/>
          </a:xfrm>
          <a:noFill/>
        </p:spPr>
        <p:txBody>
          <a:bodyPr/>
          <a:lstStyle/>
          <a:p>
            <a:r>
              <a:rPr lang="en-US" b="0" dirty="0"/>
              <a:t>Corporate Loans – Post Syndication: Loan Trading</a:t>
            </a:r>
          </a:p>
        </p:txBody>
      </p:sp>
      <p:sp>
        <p:nvSpPr>
          <p:cNvPr id="35" name="Rectangle 34"/>
          <p:cNvSpPr/>
          <p:nvPr/>
        </p:nvSpPr>
        <p:spPr>
          <a:xfrm>
            <a:off x="457200" y="960120"/>
            <a:ext cx="8229600" cy="738656"/>
          </a:xfrm>
          <a:prstGeom prst="rect">
            <a:avLst/>
          </a:prstGeom>
        </p:spPr>
        <p:txBody>
          <a:bodyPr wrap="square" lIns="91430" tIns="45716" rIns="91430" bIns="45716">
            <a:spAutoFit/>
          </a:bodyPr>
          <a:lstStyle/>
          <a:p>
            <a:r>
              <a:rPr lang="en-US" sz="1400" dirty="0">
                <a:cs typeface="Arial" panose="020B0604020202020204" pitchFamily="34" charset="0"/>
              </a:rPr>
              <a:t>The primary mechanism for selling a loan to another lender is via “</a:t>
            </a:r>
            <a:r>
              <a:rPr lang="en-US" sz="1400" b="1" dirty="0">
                <a:solidFill>
                  <a:srgbClr val="0070C0"/>
                </a:solidFill>
                <a:cs typeface="Arial" panose="020B0604020202020204" pitchFamily="34" charset="0"/>
              </a:rPr>
              <a:t>Assignment</a:t>
            </a:r>
            <a:r>
              <a:rPr lang="en-US" sz="1400" dirty="0">
                <a:cs typeface="Arial" panose="020B0604020202020204" pitchFamily="34" charset="0"/>
              </a:rPr>
              <a:t>”</a:t>
            </a:r>
          </a:p>
          <a:p>
            <a:pPr marL="285750" indent="-285750">
              <a:buFont typeface="Arial" panose="020B0604020202020204" pitchFamily="34" charset="0"/>
              <a:buChar char="•"/>
            </a:pPr>
            <a:r>
              <a:rPr lang="en-US" sz="1400" dirty="0">
                <a:cs typeface="Arial" panose="020B0604020202020204" pitchFamily="34" charset="0"/>
              </a:rPr>
              <a:t>Both the Borrower and the Agent have to consent to a loan being assigned</a:t>
            </a:r>
          </a:p>
          <a:p>
            <a:pPr marL="285750" indent="-285750">
              <a:buFont typeface="Arial" panose="020B0604020202020204" pitchFamily="34" charset="0"/>
              <a:buChar char="•"/>
            </a:pPr>
            <a:r>
              <a:rPr lang="en-US" sz="1400" dirty="0">
                <a:solidFill>
                  <a:schemeClr val="bg2"/>
                </a:solidFill>
                <a:cs typeface="Arial" panose="020B0604020202020204" pitchFamily="34" charset="0"/>
              </a:rPr>
              <a:t>Minimum assignment amounts: $1-10MM</a:t>
            </a:r>
          </a:p>
        </p:txBody>
      </p:sp>
      <p:grpSp>
        <p:nvGrpSpPr>
          <p:cNvPr id="9" name="Group 8">
            <a:extLst>
              <a:ext uri="{FF2B5EF4-FFF2-40B4-BE49-F238E27FC236}">
                <a16:creationId xmlns:a16="http://schemas.microsoft.com/office/drawing/2014/main" id="{630765DE-8BC8-9D47-A985-4B90DB5E1CA3}"/>
              </a:ext>
            </a:extLst>
          </p:cNvPr>
          <p:cNvGrpSpPr/>
          <p:nvPr/>
        </p:nvGrpSpPr>
        <p:grpSpPr>
          <a:xfrm>
            <a:off x="5215948" y="5157670"/>
            <a:ext cx="3106896" cy="785928"/>
            <a:chOff x="5215948" y="5157670"/>
            <a:chExt cx="3106896" cy="785928"/>
          </a:xfrm>
        </p:grpSpPr>
        <p:grpSp>
          <p:nvGrpSpPr>
            <p:cNvPr id="26" name="Group 25"/>
            <p:cNvGrpSpPr/>
            <p:nvPr/>
          </p:nvGrpSpPr>
          <p:grpSpPr>
            <a:xfrm>
              <a:off x="6636616" y="5157670"/>
              <a:ext cx="1686228" cy="785928"/>
              <a:chOff x="6735014" y="3670273"/>
              <a:chExt cx="1686228" cy="883066"/>
            </a:xfrm>
          </p:grpSpPr>
          <p:sp>
            <p:nvSpPr>
              <p:cNvPr id="59" name="Rectangle 58"/>
              <p:cNvSpPr/>
              <p:nvPr/>
            </p:nvSpPr>
            <p:spPr>
              <a:xfrm>
                <a:off x="6735014" y="3670273"/>
                <a:ext cx="1681316" cy="8830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739926" y="4020836"/>
                <a:ext cx="1681316" cy="172908"/>
              </a:xfrm>
              <a:prstGeom prst="rect">
                <a:avLst/>
              </a:prstGeom>
              <a:noFill/>
            </p:spPr>
            <p:txBody>
              <a:bodyPr wrap="square" lIns="0" tIns="0" rIns="0" bIns="0" rtlCol="0">
                <a:spAutoFit/>
              </a:bodyPr>
              <a:lstStyle/>
              <a:p>
                <a:pPr algn="ctr"/>
                <a:r>
                  <a:rPr lang="en-US" sz="1000" b="1" dirty="0">
                    <a:cs typeface="Arial" panose="020B0604020202020204" pitchFamily="34" charset="0"/>
                  </a:rPr>
                  <a:t>Participation Buyer</a:t>
                </a:r>
              </a:p>
            </p:txBody>
          </p:sp>
        </p:grpSp>
        <p:cxnSp>
          <p:nvCxnSpPr>
            <p:cNvPr id="29" name="Straight Arrow Connector 28"/>
            <p:cNvCxnSpPr/>
            <p:nvPr/>
          </p:nvCxnSpPr>
          <p:spPr>
            <a:xfrm>
              <a:off x="5227935" y="5852159"/>
              <a:ext cx="1416358" cy="0"/>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215948" y="5470186"/>
              <a:ext cx="1403219" cy="0"/>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36345" y="5558250"/>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$1MM + Interest, Fees, Repayments on $12MM</a:t>
              </a:r>
            </a:p>
          </p:txBody>
        </p:sp>
        <p:sp>
          <p:nvSpPr>
            <p:cNvPr id="34" name="TextBox 33"/>
            <p:cNvSpPr txBox="1"/>
            <p:nvPr/>
          </p:nvSpPr>
          <p:spPr>
            <a:xfrm>
              <a:off x="5400256" y="5203860"/>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Up to $12MM Funding Obligation</a:t>
              </a:r>
            </a:p>
          </p:txBody>
        </p:sp>
      </p:grpSp>
      <p:sp>
        <p:nvSpPr>
          <p:cNvPr id="36" name="Rectangle 35">
            <a:extLst>
              <a:ext uri="{FF2B5EF4-FFF2-40B4-BE49-F238E27FC236}">
                <a16:creationId xmlns:a16="http://schemas.microsoft.com/office/drawing/2014/main" id="{0D7B3D77-EF4C-0C4B-953E-9EA4A7729D8E}"/>
              </a:ext>
            </a:extLst>
          </p:cNvPr>
          <p:cNvSpPr/>
          <p:nvPr/>
        </p:nvSpPr>
        <p:spPr>
          <a:xfrm>
            <a:off x="457200" y="3735654"/>
            <a:ext cx="8229600" cy="1384986"/>
          </a:xfrm>
          <a:prstGeom prst="rect">
            <a:avLst/>
          </a:prstGeom>
        </p:spPr>
        <p:txBody>
          <a:bodyPr wrap="square" lIns="91430" tIns="45716" rIns="91430" bIns="45716">
            <a:spAutoFit/>
          </a:bodyPr>
          <a:lstStyle/>
          <a:p>
            <a:r>
              <a:rPr lang="en-US" sz="1400" dirty="0">
                <a:cs typeface="Arial" panose="020B0604020202020204" pitchFamily="34" charset="0"/>
              </a:rPr>
              <a:t>Another method to sell a loan to another lender is via “</a:t>
            </a:r>
            <a:r>
              <a:rPr lang="en-US" sz="1400" b="1" dirty="0">
                <a:solidFill>
                  <a:srgbClr val="0070C0"/>
                </a:solidFill>
                <a:cs typeface="Arial" panose="020B0604020202020204" pitchFamily="34" charset="0"/>
              </a:rPr>
              <a:t>Participation</a:t>
            </a:r>
            <a:r>
              <a:rPr lang="en-US" sz="1400" dirty="0">
                <a:solidFill>
                  <a:srgbClr val="0070C0"/>
                </a:solidFill>
                <a:cs typeface="Arial" panose="020B0604020202020204" pitchFamily="34" charset="0"/>
              </a:rPr>
              <a:t>”</a:t>
            </a:r>
            <a:r>
              <a:rPr lang="en-US" sz="1400" dirty="0">
                <a:cs typeface="Arial" panose="020B0604020202020204" pitchFamily="34" charset="0"/>
              </a:rPr>
              <a:t> </a:t>
            </a:r>
          </a:p>
          <a:p>
            <a:pPr marL="285750" indent="-285750">
              <a:buFont typeface="Arial" panose="020B0604020202020204" pitchFamily="34" charset="0"/>
              <a:buChar char="•"/>
            </a:pPr>
            <a:r>
              <a:rPr lang="en-US" sz="1400" dirty="0">
                <a:cs typeface="Arial" panose="020B0604020202020204" pitchFamily="34" charset="0"/>
              </a:rPr>
              <a:t>The lender of record enters into an agreement with another party whereby the economics are passed to the other party</a:t>
            </a:r>
          </a:p>
          <a:p>
            <a:pPr marL="285750" indent="-285750">
              <a:buFont typeface="Arial" panose="020B0604020202020204" pitchFamily="34" charset="0"/>
              <a:buChar char="•"/>
            </a:pPr>
            <a:r>
              <a:rPr lang="en-US" sz="1400" dirty="0">
                <a:cs typeface="Arial" panose="020B0604020202020204" pitchFamily="34" charset="0"/>
              </a:rPr>
              <a:t>The Seller continues to be the lender of record; The sale of the loan is a “synthetic” sale.</a:t>
            </a:r>
          </a:p>
          <a:p>
            <a:pPr marL="285750" indent="-285750">
              <a:buFont typeface="Arial" panose="020B0604020202020204" pitchFamily="34" charset="0"/>
              <a:buChar char="•"/>
            </a:pPr>
            <a:r>
              <a:rPr lang="en-US" sz="1400" dirty="0">
                <a:cs typeface="Arial" panose="020B0604020202020204" pitchFamily="34" charset="0"/>
              </a:rPr>
              <a:t>No consent is required</a:t>
            </a:r>
          </a:p>
          <a:p>
            <a:pPr marL="285750" indent="-285750">
              <a:buFont typeface="Arial" panose="020B0604020202020204" pitchFamily="34" charset="0"/>
              <a:buChar char="•"/>
            </a:pPr>
            <a:r>
              <a:rPr lang="en-US" sz="1400" dirty="0">
                <a:solidFill>
                  <a:schemeClr val="bg2"/>
                </a:solidFill>
                <a:cs typeface="Arial" panose="020B0604020202020204" pitchFamily="34" charset="0"/>
              </a:rPr>
              <a:t>No minimums</a:t>
            </a:r>
          </a:p>
        </p:txBody>
      </p:sp>
      <p:sp>
        <p:nvSpPr>
          <p:cNvPr id="37" name="Rectangle 36">
            <a:extLst>
              <a:ext uri="{FF2B5EF4-FFF2-40B4-BE49-F238E27FC236}">
                <a16:creationId xmlns:a16="http://schemas.microsoft.com/office/drawing/2014/main" id="{405AAAE1-97D0-2445-A77C-0B83EBF07DD5}"/>
              </a:ext>
            </a:extLst>
          </p:cNvPr>
          <p:cNvSpPr/>
          <p:nvPr/>
        </p:nvSpPr>
        <p:spPr>
          <a:xfrm>
            <a:off x="3549360" y="1757286"/>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2B47448-C422-DA46-A50E-A83420784314}"/>
              </a:ext>
            </a:extLst>
          </p:cNvPr>
          <p:cNvSpPr txBox="1"/>
          <p:nvPr/>
        </p:nvSpPr>
        <p:spPr>
          <a:xfrm>
            <a:off x="3549360" y="2057400"/>
            <a:ext cx="1681316" cy="157014"/>
          </a:xfrm>
          <a:prstGeom prst="rect">
            <a:avLst/>
          </a:prstGeom>
          <a:noFill/>
        </p:spPr>
        <p:txBody>
          <a:bodyPr wrap="square" lIns="0" tIns="0" rIns="0" bIns="0" rtlCol="0">
            <a:spAutoFit/>
          </a:bodyPr>
          <a:lstStyle/>
          <a:p>
            <a:pPr algn="ctr"/>
            <a:r>
              <a:rPr lang="en-US" sz="1000" b="1" dirty="0">
                <a:solidFill>
                  <a:schemeClr val="bg2"/>
                </a:solidFill>
                <a:cs typeface="Arial" panose="020B0604020202020204" pitchFamily="34" charset="0"/>
              </a:rPr>
              <a:t>Lender of Record</a:t>
            </a:r>
            <a:endParaRPr lang="en-US" sz="1000" dirty="0">
              <a:solidFill>
                <a:schemeClr val="bg2"/>
              </a:solidFill>
              <a:cs typeface="Arial" panose="020B0604020202020204" pitchFamily="34" charset="0"/>
            </a:endParaRPr>
          </a:p>
        </p:txBody>
      </p:sp>
      <p:sp>
        <p:nvSpPr>
          <p:cNvPr id="39" name="TextBox 38">
            <a:extLst>
              <a:ext uri="{FF2B5EF4-FFF2-40B4-BE49-F238E27FC236}">
                <a16:creationId xmlns:a16="http://schemas.microsoft.com/office/drawing/2014/main" id="{CC1BC972-BA07-0942-9BE0-158915EECCAD}"/>
              </a:ext>
            </a:extLst>
          </p:cNvPr>
          <p:cNvSpPr txBox="1"/>
          <p:nvPr/>
        </p:nvSpPr>
        <p:spPr>
          <a:xfrm>
            <a:off x="457200" y="2057557"/>
            <a:ext cx="1681316" cy="157014"/>
          </a:xfrm>
          <a:prstGeom prst="rect">
            <a:avLst/>
          </a:prstGeom>
          <a:noFill/>
        </p:spPr>
        <p:txBody>
          <a:bodyPr wrap="square" lIns="0" tIns="0" rIns="0" bIns="0" rtlCol="0">
            <a:spAutoFit/>
          </a:bodyPr>
          <a:lstStyle/>
          <a:p>
            <a:pPr algn="ctr"/>
            <a:r>
              <a:rPr lang="en-US" sz="1000" b="1" dirty="0">
                <a:cs typeface="Arial" panose="020B0604020202020204" pitchFamily="34" charset="0"/>
              </a:rPr>
              <a:t>Borrowe</a:t>
            </a:r>
            <a:r>
              <a:rPr lang="en-US" sz="1000" b="1" dirty="0"/>
              <a:t>r</a:t>
            </a:r>
          </a:p>
        </p:txBody>
      </p:sp>
      <p:cxnSp>
        <p:nvCxnSpPr>
          <p:cNvPr id="41" name="Straight Arrow Connector 40">
            <a:extLst>
              <a:ext uri="{FF2B5EF4-FFF2-40B4-BE49-F238E27FC236}">
                <a16:creationId xmlns:a16="http://schemas.microsoft.com/office/drawing/2014/main" id="{C7EC12CC-C5C0-2443-B550-0A712DA13100}"/>
              </a:ext>
            </a:extLst>
          </p:cNvPr>
          <p:cNvCxnSpPr/>
          <p:nvPr/>
        </p:nvCxnSpPr>
        <p:spPr>
          <a:xfrm>
            <a:off x="2135767" y="2468880"/>
            <a:ext cx="1416358" cy="0"/>
          </a:xfrm>
          <a:prstGeom prst="straightConnector1">
            <a:avLst/>
          </a:prstGeom>
          <a:ln w="22225" cmpd="sng">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B495D88-6542-2B4B-B68D-1F6A36735673}"/>
              </a:ext>
            </a:extLst>
          </p:cNvPr>
          <p:cNvSpPr txBox="1"/>
          <p:nvPr/>
        </p:nvSpPr>
        <p:spPr>
          <a:xfrm>
            <a:off x="2273673" y="2151625"/>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Interest, Fees, Repayments on $25MM</a:t>
            </a:r>
          </a:p>
        </p:txBody>
      </p:sp>
      <p:sp>
        <p:nvSpPr>
          <p:cNvPr id="43" name="TextBox 42">
            <a:extLst>
              <a:ext uri="{FF2B5EF4-FFF2-40B4-BE49-F238E27FC236}">
                <a16:creationId xmlns:a16="http://schemas.microsoft.com/office/drawing/2014/main" id="{B0C94124-1413-0B40-A930-D1F3E0A3CEC5}"/>
              </a:ext>
            </a:extLst>
          </p:cNvPr>
          <p:cNvSpPr txBox="1"/>
          <p:nvPr/>
        </p:nvSpPr>
        <p:spPr>
          <a:xfrm>
            <a:off x="2268769" y="1805992"/>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Up to $25MM Funding Obligation</a:t>
            </a:r>
          </a:p>
        </p:txBody>
      </p:sp>
      <p:cxnSp>
        <p:nvCxnSpPr>
          <p:cNvPr id="45" name="Straight Arrow Connector 44">
            <a:extLst>
              <a:ext uri="{FF2B5EF4-FFF2-40B4-BE49-F238E27FC236}">
                <a16:creationId xmlns:a16="http://schemas.microsoft.com/office/drawing/2014/main" id="{92A4AE10-E40B-3847-BC57-6A0874C49338}"/>
              </a:ext>
            </a:extLst>
          </p:cNvPr>
          <p:cNvCxnSpPr/>
          <p:nvPr/>
        </p:nvCxnSpPr>
        <p:spPr>
          <a:xfrm flipH="1">
            <a:off x="2103120" y="2103120"/>
            <a:ext cx="1403219" cy="0"/>
          </a:xfrm>
          <a:prstGeom prst="straightConnector1">
            <a:avLst/>
          </a:prstGeom>
          <a:ln w="22225" cmpd="sng">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8DA3668-7ABC-8644-A302-1A055934ACB1}"/>
              </a:ext>
            </a:extLst>
          </p:cNvPr>
          <p:cNvSpPr/>
          <p:nvPr/>
        </p:nvSpPr>
        <p:spPr>
          <a:xfrm>
            <a:off x="3566160" y="2688791"/>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8FBED83-529A-AC48-882F-DC9764FAA853}"/>
              </a:ext>
            </a:extLst>
          </p:cNvPr>
          <p:cNvSpPr txBox="1"/>
          <p:nvPr/>
        </p:nvSpPr>
        <p:spPr>
          <a:xfrm>
            <a:off x="3566160" y="2988905"/>
            <a:ext cx="1681316" cy="157014"/>
          </a:xfrm>
          <a:prstGeom prst="rect">
            <a:avLst/>
          </a:prstGeom>
          <a:noFill/>
        </p:spPr>
        <p:txBody>
          <a:bodyPr wrap="square" lIns="0" tIns="0" rIns="0" bIns="0" rtlCol="0">
            <a:spAutoFit/>
          </a:bodyPr>
          <a:lstStyle/>
          <a:p>
            <a:pPr algn="ctr"/>
            <a:r>
              <a:rPr lang="en-US" sz="1000" b="1" dirty="0">
                <a:cs typeface="Arial" panose="020B0604020202020204" pitchFamily="34" charset="0"/>
              </a:rPr>
              <a:t>New Lender of Record</a:t>
            </a:r>
            <a:endParaRPr lang="en-US" sz="1000" dirty="0">
              <a:cs typeface="Arial" panose="020B0604020202020204" pitchFamily="34" charset="0"/>
            </a:endParaRPr>
          </a:p>
        </p:txBody>
      </p:sp>
      <p:cxnSp>
        <p:nvCxnSpPr>
          <p:cNvPr id="48" name="Straight Arrow Connector 47">
            <a:extLst>
              <a:ext uri="{FF2B5EF4-FFF2-40B4-BE49-F238E27FC236}">
                <a16:creationId xmlns:a16="http://schemas.microsoft.com/office/drawing/2014/main" id="{00CCC021-8F71-6B4E-986D-E196B626A8D5}"/>
              </a:ext>
            </a:extLst>
          </p:cNvPr>
          <p:cNvCxnSpPr>
            <a:cxnSpLocks/>
          </p:cNvCxnSpPr>
          <p:nvPr/>
        </p:nvCxnSpPr>
        <p:spPr>
          <a:xfrm>
            <a:off x="2143444" y="2468880"/>
            <a:ext cx="1408681" cy="777240"/>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1E65173-2C8F-E343-B4F8-39B86D572356}"/>
              </a:ext>
            </a:extLst>
          </p:cNvPr>
          <p:cNvCxnSpPr>
            <a:cxnSpLocks/>
            <a:endCxn id="39" idx="3"/>
          </p:cNvCxnSpPr>
          <p:nvPr/>
        </p:nvCxnSpPr>
        <p:spPr>
          <a:xfrm flipH="1" flipV="1">
            <a:off x="2138516" y="2136064"/>
            <a:ext cx="1408147" cy="698576"/>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99B38B-CCFA-DF4E-9728-3C129E167693}"/>
              </a:ext>
            </a:extLst>
          </p:cNvPr>
          <p:cNvSpPr txBox="1"/>
          <p:nvPr/>
        </p:nvSpPr>
        <p:spPr>
          <a:xfrm>
            <a:off x="3383280" y="1972270"/>
            <a:ext cx="182880" cy="246221"/>
          </a:xfrm>
          <a:prstGeom prst="rect">
            <a:avLst/>
          </a:prstGeom>
          <a:noFill/>
        </p:spPr>
        <p:txBody>
          <a:bodyPr wrap="square" lIns="0" tIns="0" rIns="0" bIns="0" rtlCol="0">
            <a:spAutoFit/>
          </a:bodyPr>
          <a:lstStyle/>
          <a:p>
            <a:r>
              <a:rPr lang="en-US" sz="1600" dirty="0"/>
              <a:t>X</a:t>
            </a:r>
            <a:endParaRPr lang="en-US" sz="1200" dirty="0"/>
          </a:p>
        </p:txBody>
      </p:sp>
      <p:sp>
        <p:nvSpPr>
          <p:cNvPr id="51" name="TextBox 50">
            <a:extLst>
              <a:ext uri="{FF2B5EF4-FFF2-40B4-BE49-F238E27FC236}">
                <a16:creationId xmlns:a16="http://schemas.microsoft.com/office/drawing/2014/main" id="{88939539-0560-6546-94D5-C5B37F5D70E6}"/>
              </a:ext>
            </a:extLst>
          </p:cNvPr>
          <p:cNvSpPr txBox="1"/>
          <p:nvPr/>
        </p:nvSpPr>
        <p:spPr>
          <a:xfrm>
            <a:off x="3383280" y="2359819"/>
            <a:ext cx="182880" cy="246221"/>
          </a:xfrm>
          <a:prstGeom prst="rect">
            <a:avLst/>
          </a:prstGeom>
          <a:noFill/>
        </p:spPr>
        <p:txBody>
          <a:bodyPr wrap="square" lIns="0" tIns="0" rIns="0" bIns="0" rtlCol="0">
            <a:spAutoFit/>
          </a:bodyPr>
          <a:lstStyle/>
          <a:p>
            <a:r>
              <a:rPr lang="en-US" sz="1600" dirty="0"/>
              <a:t>X</a:t>
            </a:r>
            <a:endParaRPr lang="en-US" sz="1200" dirty="0"/>
          </a:p>
        </p:txBody>
      </p:sp>
      <p:grpSp>
        <p:nvGrpSpPr>
          <p:cNvPr id="7" name="Group 6">
            <a:extLst>
              <a:ext uri="{FF2B5EF4-FFF2-40B4-BE49-F238E27FC236}">
                <a16:creationId xmlns:a16="http://schemas.microsoft.com/office/drawing/2014/main" id="{092438EE-1B78-4F4F-A8AD-1BA9C0457DFF}"/>
              </a:ext>
            </a:extLst>
          </p:cNvPr>
          <p:cNvGrpSpPr/>
          <p:nvPr/>
        </p:nvGrpSpPr>
        <p:grpSpPr>
          <a:xfrm>
            <a:off x="457200" y="5157670"/>
            <a:ext cx="4773476" cy="785930"/>
            <a:chOff x="457200" y="5157670"/>
            <a:chExt cx="4773476" cy="785930"/>
          </a:xfrm>
        </p:grpSpPr>
        <p:cxnSp>
          <p:nvCxnSpPr>
            <p:cNvPr id="28" name="Straight Arrow Connector 27"/>
            <p:cNvCxnSpPr/>
            <p:nvPr/>
          </p:nvCxnSpPr>
          <p:spPr>
            <a:xfrm>
              <a:off x="2135767" y="5852159"/>
              <a:ext cx="1416358" cy="0"/>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143444" y="5465807"/>
              <a:ext cx="1403219" cy="0"/>
            </a:xfrm>
            <a:prstGeom prst="straightConnector1">
              <a:avLst/>
            </a:prstGeom>
            <a:ln w="222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3673" y="5553871"/>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Interest, Fees, Repayments on $25MM</a:t>
              </a:r>
            </a:p>
          </p:txBody>
        </p:sp>
        <p:sp>
          <p:nvSpPr>
            <p:cNvPr id="55" name="TextBox 54"/>
            <p:cNvSpPr txBox="1"/>
            <p:nvPr/>
          </p:nvSpPr>
          <p:spPr>
            <a:xfrm>
              <a:off x="2268769" y="5208238"/>
              <a:ext cx="1108545" cy="251222"/>
            </a:xfrm>
            <a:prstGeom prst="rect">
              <a:avLst/>
            </a:prstGeom>
            <a:noFill/>
          </p:spPr>
          <p:txBody>
            <a:bodyPr wrap="square" lIns="0" tIns="0" rIns="0" bIns="0" rtlCol="0">
              <a:spAutoFit/>
            </a:bodyPr>
            <a:lstStyle/>
            <a:p>
              <a:pPr algn="ctr"/>
              <a:r>
                <a:rPr lang="en-US" sz="800" dirty="0">
                  <a:cs typeface="Arial" panose="020B0604020202020204" pitchFamily="34" charset="0"/>
                </a:rPr>
                <a:t>Up to $25MM Funding Obligation</a:t>
              </a:r>
            </a:p>
          </p:txBody>
        </p:sp>
        <p:sp>
          <p:nvSpPr>
            <p:cNvPr id="52" name="Rectangle 51">
              <a:extLst>
                <a:ext uri="{FF2B5EF4-FFF2-40B4-BE49-F238E27FC236}">
                  <a16:creationId xmlns:a16="http://schemas.microsoft.com/office/drawing/2014/main" id="{9DDF2A87-30A8-5948-A7D6-4D59C68F1F94}"/>
                </a:ext>
              </a:extLst>
            </p:cNvPr>
            <p:cNvSpPr/>
            <p:nvPr/>
          </p:nvSpPr>
          <p:spPr>
            <a:xfrm>
              <a:off x="457200" y="5157671"/>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4CD1A68-49B4-154E-951E-C45A429A7456}"/>
                </a:ext>
              </a:extLst>
            </p:cNvPr>
            <p:cNvSpPr/>
            <p:nvPr/>
          </p:nvSpPr>
          <p:spPr>
            <a:xfrm>
              <a:off x="3549360" y="5157670"/>
              <a:ext cx="1681316" cy="785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87ADE4E-E0AF-034E-BD41-CD9F0AA09B50}"/>
                </a:ext>
              </a:extLst>
            </p:cNvPr>
            <p:cNvSpPr txBox="1"/>
            <p:nvPr/>
          </p:nvSpPr>
          <p:spPr>
            <a:xfrm>
              <a:off x="3549360" y="5457784"/>
              <a:ext cx="1681316" cy="157014"/>
            </a:xfrm>
            <a:prstGeom prst="rect">
              <a:avLst/>
            </a:prstGeom>
            <a:noFill/>
          </p:spPr>
          <p:txBody>
            <a:bodyPr wrap="square" lIns="0" tIns="0" rIns="0" bIns="0" rtlCol="0">
              <a:spAutoFit/>
            </a:bodyPr>
            <a:lstStyle/>
            <a:p>
              <a:pPr algn="ctr"/>
              <a:r>
                <a:rPr lang="en-US" sz="1000" b="1" dirty="0">
                  <a:solidFill>
                    <a:schemeClr val="bg2"/>
                  </a:solidFill>
                  <a:cs typeface="Arial" panose="020B0604020202020204" pitchFamily="34" charset="0"/>
                </a:rPr>
                <a:t>Lender of Record</a:t>
              </a:r>
              <a:endParaRPr lang="en-US" sz="1000" dirty="0">
                <a:solidFill>
                  <a:schemeClr val="bg2"/>
                </a:solidFill>
                <a:cs typeface="Arial" panose="020B0604020202020204" pitchFamily="34" charset="0"/>
              </a:endParaRPr>
            </a:p>
          </p:txBody>
        </p:sp>
        <p:sp>
          <p:nvSpPr>
            <p:cNvPr id="64" name="TextBox 63">
              <a:extLst>
                <a:ext uri="{FF2B5EF4-FFF2-40B4-BE49-F238E27FC236}">
                  <a16:creationId xmlns:a16="http://schemas.microsoft.com/office/drawing/2014/main" id="{5A9EEEBE-DF6E-0C42-BE6B-395BC387ACE5}"/>
                </a:ext>
              </a:extLst>
            </p:cNvPr>
            <p:cNvSpPr txBox="1"/>
            <p:nvPr/>
          </p:nvSpPr>
          <p:spPr>
            <a:xfrm>
              <a:off x="457200" y="5457941"/>
              <a:ext cx="1681316" cy="157014"/>
            </a:xfrm>
            <a:prstGeom prst="rect">
              <a:avLst/>
            </a:prstGeom>
            <a:noFill/>
          </p:spPr>
          <p:txBody>
            <a:bodyPr wrap="square" lIns="0" tIns="0" rIns="0" bIns="0" rtlCol="0">
              <a:spAutoFit/>
            </a:bodyPr>
            <a:lstStyle/>
            <a:p>
              <a:pPr algn="ctr"/>
              <a:r>
                <a:rPr lang="en-US" sz="1000" b="1" dirty="0">
                  <a:cs typeface="Arial" panose="020B0604020202020204" pitchFamily="34" charset="0"/>
                </a:rPr>
                <a:t>Borrowe</a:t>
              </a:r>
              <a:r>
                <a:rPr lang="en-US" sz="1000" b="1" dirty="0"/>
                <a:t>r</a:t>
              </a:r>
            </a:p>
          </p:txBody>
        </p:sp>
      </p:grpSp>
    </p:spTree>
    <p:extLst>
      <p:ext uri="{BB962C8B-B14F-4D97-AF65-F5344CB8AC3E}">
        <p14:creationId xmlns:p14="http://schemas.microsoft.com/office/powerpoint/2010/main" val="21194561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animBg="1"/>
      <p:bldP spid="47" grpId="0"/>
      <p:bldP spid="6"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solidFill>
                  <a:schemeClr val="accent1"/>
                </a:solidFill>
              </a:rPr>
              <a:t>What is a CLO?</a:t>
            </a:r>
          </a:p>
        </p:txBody>
      </p:sp>
      <p:sp>
        <p:nvSpPr>
          <p:cNvPr id="3" name="Rectangle 2"/>
          <p:cNvSpPr/>
          <p:nvPr/>
        </p:nvSpPr>
        <p:spPr>
          <a:xfrm>
            <a:off x="457200" y="1277064"/>
            <a:ext cx="8046720" cy="1384986"/>
          </a:xfrm>
          <a:prstGeom prst="rect">
            <a:avLst/>
          </a:prstGeom>
        </p:spPr>
        <p:txBody>
          <a:bodyPr wrap="square" lIns="91430" tIns="45716" rIns="91430" bIns="45716">
            <a:spAutoFit/>
          </a:bodyPr>
          <a:lstStyle/>
          <a:p>
            <a:r>
              <a:rPr lang="en-US" sz="1400" u="sng" dirty="0">
                <a:cs typeface="Arial" panose="020B0604020202020204" pitchFamily="34" charset="0"/>
              </a:rPr>
              <a:t>A CLO is a type of securitization: </a:t>
            </a:r>
          </a:p>
          <a:p>
            <a:endParaRPr lang="en-US" sz="1400" dirty="0">
              <a:cs typeface="Arial" panose="020B0604020202020204" pitchFamily="34" charset="0"/>
            </a:endParaRPr>
          </a:p>
          <a:p>
            <a:r>
              <a:rPr lang="en-US" sz="1400" dirty="0">
                <a:cs typeface="Arial" panose="020B0604020202020204" pitchFamily="34" charset="0"/>
              </a:rPr>
              <a:t>A CLO involves the practice of pooling leveraged loans into a CLO fund. </a:t>
            </a:r>
          </a:p>
          <a:p>
            <a:endParaRPr lang="en-US" sz="1400" dirty="0">
              <a:cs typeface="Arial" panose="020B0604020202020204" pitchFamily="34" charset="0"/>
            </a:endParaRPr>
          </a:p>
          <a:p>
            <a:r>
              <a:rPr lang="en-US" sz="1400" dirty="0">
                <a:cs typeface="Arial" panose="020B0604020202020204" pitchFamily="34" charset="0"/>
              </a:rPr>
              <a:t>The CLO fund is set up as a special purpose vehicle (SPV), and the cashflows are securitized into debt and equity-like tranches to sell to various investors. </a:t>
            </a:r>
          </a:p>
        </p:txBody>
      </p:sp>
      <p:sp>
        <p:nvSpPr>
          <p:cNvPr id="18" name="Rectangle 17"/>
          <p:cNvSpPr/>
          <p:nvPr/>
        </p:nvSpPr>
        <p:spPr>
          <a:xfrm>
            <a:off x="7620000" y="4480561"/>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9" name="Rectangle 18"/>
          <p:cNvSpPr/>
          <p:nvPr/>
        </p:nvSpPr>
        <p:spPr>
          <a:xfrm>
            <a:off x="7467600" y="4069081"/>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0" name="Rectangle 19"/>
          <p:cNvSpPr/>
          <p:nvPr/>
        </p:nvSpPr>
        <p:spPr>
          <a:xfrm>
            <a:off x="7315200" y="3657601"/>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1" name="TextBox 14"/>
          <p:cNvSpPr txBox="1"/>
          <p:nvPr/>
        </p:nvSpPr>
        <p:spPr>
          <a:xfrm>
            <a:off x="685800" y="2857500"/>
            <a:ext cx="1276350" cy="24765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dirty="0"/>
              <a:t>Loan #1</a:t>
            </a:r>
          </a:p>
        </p:txBody>
      </p:sp>
      <p:sp>
        <p:nvSpPr>
          <p:cNvPr id="22" name="TextBox 15"/>
          <p:cNvSpPr txBox="1"/>
          <p:nvPr/>
        </p:nvSpPr>
        <p:spPr>
          <a:xfrm>
            <a:off x="688975" y="3322638"/>
            <a:ext cx="1273175"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dirty="0"/>
              <a:t>Loan #2</a:t>
            </a:r>
          </a:p>
        </p:txBody>
      </p:sp>
      <p:sp>
        <p:nvSpPr>
          <p:cNvPr id="23" name="TextBox 16"/>
          <p:cNvSpPr txBox="1"/>
          <p:nvPr/>
        </p:nvSpPr>
        <p:spPr>
          <a:xfrm>
            <a:off x="688975" y="3843338"/>
            <a:ext cx="1273175"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dirty="0"/>
              <a:t>Loan #3</a:t>
            </a:r>
          </a:p>
        </p:txBody>
      </p:sp>
      <p:sp>
        <p:nvSpPr>
          <p:cNvPr id="24" name="TextBox 17"/>
          <p:cNvSpPr txBox="1"/>
          <p:nvPr/>
        </p:nvSpPr>
        <p:spPr>
          <a:xfrm>
            <a:off x="688975" y="5448300"/>
            <a:ext cx="1276350"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dirty="0"/>
              <a:t>Loan #100</a:t>
            </a:r>
          </a:p>
        </p:txBody>
      </p:sp>
      <p:cxnSp>
        <p:nvCxnSpPr>
          <p:cNvPr id="25" name="Straight Arrow Connector 24"/>
          <p:cNvCxnSpPr/>
          <p:nvPr/>
        </p:nvCxnSpPr>
        <p:spPr>
          <a:xfrm>
            <a:off x="2171700" y="3036888"/>
            <a:ext cx="538163" cy="23971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209800" y="3478213"/>
            <a:ext cx="500063" cy="14128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28850" y="3978275"/>
            <a:ext cx="495300" cy="131763"/>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71725" y="4637088"/>
            <a:ext cx="40481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295525" y="5257800"/>
            <a:ext cx="481013" cy="32385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169920" y="3219450"/>
            <a:ext cx="12192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100 loans</a:t>
            </a:r>
          </a:p>
        </p:txBody>
      </p:sp>
      <p:cxnSp>
        <p:nvCxnSpPr>
          <p:cNvPr id="33" name="Straight Arrow Connector 32"/>
          <p:cNvCxnSpPr/>
          <p:nvPr/>
        </p:nvCxnSpPr>
        <p:spPr>
          <a:xfrm>
            <a:off x="6324600" y="4023360"/>
            <a:ext cx="4572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92185"/>
          <p:cNvSpPr txBox="1">
            <a:spLocks noChangeArrowheads="1"/>
          </p:cNvSpPr>
          <p:nvPr/>
        </p:nvSpPr>
        <p:spPr bwMode="auto">
          <a:xfrm>
            <a:off x="4440945" y="2834640"/>
            <a:ext cx="10615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Calibri" pitchFamily="34" charset="0"/>
              </a:defRPr>
            </a:lvl1pPr>
            <a:lvl2pPr marL="742950" indent="-285750" eaLnBrk="0" hangingPunct="0">
              <a:spcBef>
                <a:spcPct val="20000"/>
              </a:spcBef>
              <a:buFont typeface="Arial" charset="0"/>
              <a:buChar char="–"/>
              <a:defRPr sz="2000">
                <a:solidFill>
                  <a:schemeClr val="tx1"/>
                </a:solidFill>
                <a:latin typeface="Calibri" pitchFamily="34" charset="0"/>
              </a:defRPr>
            </a:lvl2pPr>
            <a:lvl3pPr marL="1143000" indent="-228600" eaLnBrk="0" hangingPunct="0">
              <a:spcBef>
                <a:spcPct val="20000"/>
              </a:spcBef>
              <a:buFont typeface="Arial" charset="0"/>
              <a:buChar char="•"/>
              <a:defRPr>
                <a:solidFill>
                  <a:schemeClr val="tx1"/>
                </a:solidFill>
                <a:latin typeface="Calibri" pitchFamily="34" charset="0"/>
              </a:defRPr>
            </a:lvl3pPr>
            <a:lvl4pPr marL="1600200" indent="-228600" eaLnBrk="0" hangingPunct="0">
              <a:spcBef>
                <a:spcPct val="20000"/>
              </a:spcBef>
              <a:buFont typeface="Arial" charset="0"/>
              <a:buChar char="–"/>
              <a:defRPr sz="1600">
                <a:solidFill>
                  <a:schemeClr val="tx1"/>
                </a:solidFill>
                <a:latin typeface="Calibri" pitchFamily="34" charset="0"/>
              </a:defRPr>
            </a:lvl4pPr>
            <a:lvl5pPr marL="2057400" indent="-228600" eaLnBrk="0" hangingPunct="0">
              <a:spcBef>
                <a:spcPct val="20000"/>
              </a:spcBef>
              <a:buFont typeface="Arial" charset="0"/>
              <a:buChar char="»"/>
              <a:defRPr sz="16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16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16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16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1600">
                <a:solidFill>
                  <a:schemeClr val="tx1"/>
                </a:solidFill>
                <a:latin typeface="Calibri" pitchFamily="34" charset="0"/>
              </a:defRPr>
            </a:lvl9pPr>
          </a:lstStyle>
          <a:p>
            <a:pPr eaLnBrk="1" hangingPunct="1">
              <a:spcBef>
                <a:spcPct val="0"/>
              </a:spcBef>
              <a:buFontTx/>
              <a:buNone/>
            </a:pPr>
            <a:r>
              <a:rPr lang="en-US" altLang="en-US" sz="1800" dirty="0"/>
              <a:t>Liabilities</a:t>
            </a:r>
          </a:p>
        </p:txBody>
      </p:sp>
      <p:sp>
        <p:nvSpPr>
          <p:cNvPr id="35" name="TextBox 64"/>
          <p:cNvSpPr txBox="1">
            <a:spLocks noChangeArrowheads="1"/>
          </p:cNvSpPr>
          <p:nvPr/>
        </p:nvSpPr>
        <p:spPr bwMode="auto">
          <a:xfrm>
            <a:off x="3428078" y="2849563"/>
            <a:ext cx="778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Calibri" pitchFamily="34" charset="0"/>
              </a:defRPr>
            </a:lvl1pPr>
            <a:lvl2pPr marL="742950" indent="-285750" eaLnBrk="0" hangingPunct="0">
              <a:spcBef>
                <a:spcPct val="20000"/>
              </a:spcBef>
              <a:buFont typeface="Arial" charset="0"/>
              <a:buChar char="–"/>
              <a:defRPr sz="2000">
                <a:solidFill>
                  <a:schemeClr val="tx1"/>
                </a:solidFill>
                <a:latin typeface="Calibri" pitchFamily="34" charset="0"/>
              </a:defRPr>
            </a:lvl2pPr>
            <a:lvl3pPr marL="1143000" indent="-228600" eaLnBrk="0" hangingPunct="0">
              <a:spcBef>
                <a:spcPct val="20000"/>
              </a:spcBef>
              <a:buFont typeface="Arial" charset="0"/>
              <a:buChar char="•"/>
              <a:defRPr>
                <a:solidFill>
                  <a:schemeClr val="tx1"/>
                </a:solidFill>
                <a:latin typeface="Calibri" pitchFamily="34" charset="0"/>
              </a:defRPr>
            </a:lvl3pPr>
            <a:lvl4pPr marL="1600200" indent="-228600" eaLnBrk="0" hangingPunct="0">
              <a:spcBef>
                <a:spcPct val="20000"/>
              </a:spcBef>
              <a:buFont typeface="Arial" charset="0"/>
              <a:buChar char="–"/>
              <a:defRPr sz="1600">
                <a:solidFill>
                  <a:schemeClr val="tx1"/>
                </a:solidFill>
                <a:latin typeface="Calibri" pitchFamily="34" charset="0"/>
              </a:defRPr>
            </a:lvl4pPr>
            <a:lvl5pPr marL="2057400" indent="-228600" eaLnBrk="0" hangingPunct="0">
              <a:spcBef>
                <a:spcPct val="20000"/>
              </a:spcBef>
              <a:buFont typeface="Arial" charset="0"/>
              <a:buChar char="»"/>
              <a:defRPr sz="16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16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16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16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1600">
                <a:solidFill>
                  <a:schemeClr val="tx1"/>
                </a:solidFill>
                <a:latin typeface="Calibri" pitchFamily="34" charset="0"/>
              </a:defRPr>
            </a:lvl9pPr>
          </a:lstStyle>
          <a:p>
            <a:pPr eaLnBrk="1" hangingPunct="1">
              <a:spcBef>
                <a:spcPct val="0"/>
              </a:spcBef>
              <a:buFontTx/>
              <a:buNone/>
            </a:pPr>
            <a:r>
              <a:rPr lang="en-US" altLang="en-US" sz="1800" dirty="0"/>
              <a:t>Assets</a:t>
            </a:r>
          </a:p>
        </p:txBody>
      </p:sp>
      <p:sp>
        <p:nvSpPr>
          <p:cNvPr id="36" name="Rectangle 35"/>
          <p:cNvSpPr/>
          <p:nvPr/>
        </p:nvSpPr>
        <p:spPr>
          <a:xfrm>
            <a:off x="7162800" y="3246120"/>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Investors</a:t>
            </a:r>
          </a:p>
        </p:txBody>
      </p:sp>
      <p:sp>
        <p:nvSpPr>
          <p:cNvPr id="40" name="Rectangle 39"/>
          <p:cNvSpPr/>
          <p:nvPr/>
        </p:nvSpPr>
        <p:spPr>
          <a:xfrm>
            <a:off x="4400745" y="3599732"/>
            <a:ext cx="1219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Security B</a:t>
            </a:r>
          </a:p>
          <a:p>
            <a:pPr algn="ctr">
              <a:defRPr/>
            </a:pPr>
            <a:r>
              <a:rPr lang="en-US" dirty="0">
                <a:solidFill>
                  <a:schemeClr val="tx1"/>
                </a:solidFill>
              </a:rPr>
              <a:t>*</a:t>
            </a:r>
          </a:p>
          <a:p>
            <a:pPr algn="ctr">
              <a:defRPr/>
            </a:pPr>
            <a:r>
              <a:rPr lang="en-US" dirty="0">
                <a:solidFill>
                  <a:schemeClr val="tx1"/>
                </a:solidFill>
              </a:rPr>
              <a:t>*</a:t>
            </a:r>
          </a:p>
          <a:p>
            <a:pPr algn="ctr">
              <a:defRPr/>
            </a:pPr>
            <a:r>
              <a:rPr lang="en-US" dirty="0">
                <a:solidFill>
                  <a:schemeClr val="tx1"/>
                </a:solidFill>
              </a:rPr>
              <a:t>*</a:t>
            </a:r>
          </a:p>
          <a:p>
            <a:pPr algn="ctr">
              <a:defRPr/>
            </a:pPr>
            <a:r>
              <a:rPr lang="en-US" dirty="0">
                <a:solidFill>
                  <a:schemeClr val="tx1"/>
                </a:solidFill>
              </a:rPr>
              <a:t>*</a:t>
            </a:r>
          </a:p>
        </p:txBody>
      </p:sp>
      <p:sp>
        <p:nvSpPr>
          <p:cNvPr id="41" name="Rectangle 40"/>
          <p:cNvSpPr/>
          <p:nvPr/>
        </p:nvSpPr>
        <p:spPr>
          <a:xfrm>
            <a:off x="4404360" y="3218732"/>
            <a:ext cx="1219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Security A</a:t>
            </a:r>
          </a:p>
        </p:txBody>
      </p:sp>
      <p:sp>
        <p:nvSpPr>
          <p:cNvPr id="42" name="Rectangle 41"/>
          <p:cNvSpPr/>
          <p:nvPr/>
        </p:nvSpPr>
        <p:spPr>
          <a:xfrm>
            <a:off x="4400745" y="5199932"/>
            <a:ext cx="1219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Equity</a:t>
            </a:r>
          </a:p>
        </p:txBody>
      </p:sp>
      <p:cxnSp>
        <p:nvCxnSpPr>
          <p:cNvPr id="43" name="Straight Arrow Connector 42"/>
          <p:cNvCxnSpPr/>
          <p:nvPr/>
        </p:nvCxnSpPr>
        <p:spPr>
          <a:xfrm>
            <a:off x="6309360" y="4617720"/>
            <a:ext cx="4572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309360" y="3429000"/>
            <a:ext cx="4572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22FB4A9-BF36-5F4D-9D42-23F2489C54B0}"/>
              </a:ext>
            </a:extLst>
          </p:cNvPr>
          <p:cNvSpPr/>
          <p:nvPr/>
        </p:nvSpPr>
        <p:spPr>
          <a:xfrm>
            <a:off x="4400745" y="5737554"/>
            <a:ext cx="4819455" cy="738656"/>
          </a:xfrm>
          <a:prstGeom prst="rect">
            <a:avLst/>
          </a:prstGeom>
        </p:spPr>
        <p:txBody>
          <a:bodyPr wrap="square" lIns="91430" tIns="45716" rIns="91430" bIns="45716">
            <a:spAutoFit/>
          </a:bodyPr>
          <a:lstStyle/>
          <a:p>
            <a:r>
              <a:rPr lang="en-US" sz="1400" dirty="0">
                <a:cs typeface="Arial" panose="020B0604020202020204" pitchFamily="34" charset="0"/>
              </a:rPr>
              <a:t>In essence, the CLO debt tranches collectively provide structural leverage to the equity tranche to gain levered exposure to a pool of diversified leveraged loans.</a:t>
            </a:r>
          </a:p>
        </p:txBody>
      </p:sp>
      <p:sp>
        <p:nvSpPr>
          <p:cNvPr id="5" name="Arc 4">
            <a:extLst>
              <a:ext uri="{FF2B5EF4-FFF2-40B4-BE49-F238E27FC236}">
                <a16:creationId xmlns:a16="http://schemas.microsoft.com/office/drawing/2014/main" id="{F942207F-789D-8749-B67A-2571BFE28CB7}"/>
              </a:ext>
            </a:extLst>
          </p:cNvPr>
          <p:cNvSpPr/>
          <p:nvPr/>
        </p:nvSpPr>
        <p:spPr>
          <a:xfrm>
            <a:off x="4663440" y="5384144"/>
            <a:ext cx="1965960" cy="833777"/>
          </a:xfrm>
          <a:prstGeom prst="arc">
            <a:avLst/>
          </a:prstGeom>
          <a:solidFill>
            <a:srgbClr val="FFFFFF"/>
          </a:solidFill>
          <a:ln w="22225">
            <a:solidFill>
              <a:schemeClr val="accent6"/>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54045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31" grpId="0" animBg="1"/>
      <p:bldP spid="34" grpId="0"/>
      <p:bldP spid="35" grpId="0"/>
      <p:bldP spid="36" grpId="0" animBg="1"/>
      <p:bldP spid="40" grpId="0" animBg="1"/>
      <p:bldP spid="41" grpId="0" animBg="1"/>
      <p:bldP spid="42"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solidFill>
                  <a:schemeClr val="tx1"/>
                </a:solidFill>
              </a:rPr>
              <a:t>What is a CLO?</a:t>
            </a:r>
          </a:p>
        </p:txBody>
      </p:sp>
      <p:sp>
        <p:nvSpPr>
          <p:cNvPr id="3" name="Rectangle 2"/>
          <p:cNvSpPr/>
          <p:nvPr/>
        </p:nvSpPr>
        <p:spPr>
          <a:xfrm>
            <a:off x="457200" y="1143000"/>
            <a:ext cx="8046720" cy="1600430"/>
          </a:xfrm>
          <a:prstGeom prst="rect">
            <a:avLst/>
          </a:prstGeom>
        </p:spPr>
        <p:txBody>
          <a:bodyPr wrap="square" lIns="91430" tIns="45716" rIns="91430" bIns="45716">
            <a:spAutoFit/>
          </a:bodyPr>
          <a:lstStyle/>
          <a:p>
            <a:r>
              <a:rPr lang="en-US" sz="1400" u="sng" dirty="0">
                <a:cs typeface="Arial" panose="020B0604020202020204" pitchFamily="34" charset="0"/>
              </a:rPr>
              <a:t>CLOs are actively managed funds: </a:t>
            </a:r>
          </a:p>
          <a:p>
            <a:endParaRPr lang="en-US" sz="1400" dirty="0">
              <a:cs typeface="Arial" panose="020B0604020202020204" pitchFamily="34" charset="0"/>
            </a:endParaRPr>
          </a:p>
          <a:p>
            <a:r>
              <a:rPr lang="en-US" sz="1400" dirty="0">
                <a:cs typeface="Arial" panose="020B0604020202020204" pitchFamily="34" charset="0"/>
              </a:rPr>
              <a:t>The vast majority of CLOs, which are arbitrage CLOs, have a collateral manager who actively manages the collateral pool after the CLO deal is issued. </a:t>
            </a:r>
          </a:p>
          <a:p>
            <a:endParaRPr lang="en-US" sz="1400" dirty="0">
              <a:cs typeface="Arial" panose="020B0604020202020204" pitchFamily="34" charset="0"/>
            </a:endParaRPr>
          </a:p>
          <a:p>
            <a:r>
              <a:rPr lang="en-US" sz="1400" dirty="0">
                <a:cs typeface="Arial" panose="020B0604020202020204" pitchFamily="34" charset="0"/>
              </a:rPr>
              <a:t>Therefore, the makeup of a CLO collateral pool changes throughout its reinvestment period of 4-5 years.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 y="2689860"/>
            <a:ext cx="890270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4266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dirty="0">
                <a:solidFill>
                  <a:schemeClr val="bg2"/>
                </a:solidFill>
              </a:rPr>
              <a:t>CLO trends</a:t>
            </a:r>
          </a:p>
        </p:txBody>
      </p:sp>
      <p:sp>
        <p:nvSpPr>
          <p:cNvPr id="3" name="Rectangle 2"/>
          <p:cNvSpPr/>
          <p:nvPr/>
        </p:nvSpPr>
        <p:spPr>
          <a:xfrm>
            <a:off x="457200" y="1277064"/>
            <a:ext cx="3400425" cy="3539422"/>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CLOs issuance globally is primarily driven by “the arb”.</a:t>
            </a: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But a portion of the loans in CLOs may be because banks originated leveraged loans and want to get it off their balance sheet.</a:t>
            </a: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p:txBody>
      </p:sp>
      <p:pic>
        <p:nvPicPr>
          <p:cNvPr id="4" name="Picture 3"/>
          <p:cNvPicPr>
            <a:picLocks noChangeAspect="1"/>
          </p:cNvPicPr>
          <p:nvPr/>
        </p:nvPicPr>
        <p:blipFill>
          <a:blip r:embed="rId3"/>
          <a:stretch>
            <a:fillRect/>
          </a:stretch>
        </p:blipFill>
        <p:spPr>
          <a:xfrm>
            <a:off x="3857624" y="3585210"/>
            <a:ext cx="4829175" cy="2823210"/>
          </a:xfrm>
          <a:prstGeom prst="rect">
            <a:avLst/>
          </a:prstGeom>
        </p:spPr>
      </p:pic>
      <p:sp>
        <p:nvSpPr>
          <p:cNvPr id="5" name="Rectangle 4"/>
          <p:cNvSpPr/>
          <p:nvPr/>
        </p:nvSpPr>
        <p:spPr>
          <a:xfrm>
            <a:off x="685800" y="6505924"/>
            <a:ext cx="6766560" cy="276999"/>
          </a:xfrm>
          <a:prstGeom prst="rect">
            <a:avLst/>
          </a:prstGeom>
        </p:spPr>
        <p:txBody>
          <a:bodyPr wrap="square">
            <a:spAutoFit/>
          </a:bodyPr>
          <a:lstStyle/>
          <a:p>
            <a:pPr marL="0" lvl="2">
              <a:lnSpc>
                <a:spcPct val="100000"/>
              </a:lnSpc>
              <a:spcBef>
                <a:spcPts val="0"/>
              </a:spcBef>
            </a:pPr>
            <a:r>
              <a:rPr lang="en-US" sz="1200" dirty="0"/>
              <a:t>Source: CLO Tracker October 2019” Oct 7, 2019, Charlie Wu, James Egan p8</a:t>
            </a:r>
          </a:p>
        </p:txBody>
      </p:sp>
      <p:pic>
        <p:nvPicPr>
          <p:cNvPr id="6" name="Picture 5"/>
          <p:cNvPicPr>
            <a:picLocks noChangeAspect="1"/>
          </p:cNvPicPr>
          <p:nvPr/>
        </p:nvPicPr>
        <p:blipFill>
          <a:blip r:embed="rId4"/>
          <a:stretch>
            <a:fillRect/>
          </a:stretch>
        </p:blipFill>
        <p:spPr>
          <a:xfrm>
            <a:off x="4069080" y="777240"/>
            <a:ext cx="4602859" cy="2781207"/>
          </a:xfrm>
          <a:prstGeom prst="rect">
            <a:avLst/>
          </a:prstGeom>
        </p:spPr>
      </p:pic>
    </p:spTree>
    <p:extLst>
      <p:ext uri="{BB962C8B-B14F-4D97-AF65-F5344CB8AC3E}">
        <p14:creationId xmlns:p14="http://schemas.microsoft.com/office/powerpoint/2010/main" val="14529071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CLO types</a:t>
            </a:r>
          </a:p>
        </p:txBody>
      </p:sp>
      <p:sp>
        <p:nvSpPr>
          <p:cNvPr id="3" name="Content Placeholder 2"/>
          <p:cNvSpPr>
            <a:spLocks noGrp="1"/>
          </p:cNvSpPr>
          <p:nvPr>
            <p:ph idx="1"/>
          </p:nvPr>
        </p:nvSpPr>
        <p:spPr>
          <a:xfrm>
            <a:off x="457200" y="1143001"/>
            <a:ext cx="8229600" cy="3124199"/>
          </a:xfrm>
        </p:spPr>
        <p:txBody>
          <a:bodyPr>
            <a:noAutofit/>
          </a:bodyPr>
          <a:lstStyle/>
          <a:p>
            <a:pPr marL="285750" indent="-285750">
              <a:buFont typeface="Wingdings" panose="05000000000000000000" pitchFamily="2" charset="2"/>
              <a:buChar char="Ø"/>
            </a:pPr>
            <a:r>
              <a:rPr lang="en-US" dirty="0"/>
              <a:t>Assets are corporate loans</a:t>
            </a:r>
          </a:p>
          <a:p>
            <a:pPr lvl="2"/>
            <a:r>
              <a:rPr lang="en-US" dirty="0"/>
              <a:t>Typically senior secured loans with </a:t>
            </a:r>
            <a:r>
              <a:rPr lang="en-US" dirty="0" err="1"/>
              <a:t>sublimits</a:t>
            </a:r>
            <a:r>
              <a:rPr lang="en-US" dirty="0"/>
              <a:t> on high-yield bonds and second-lien loans</a:t>
            </a:r>
          </a:p>
          <a:p>
            <a:pPr lvl="2"/>
            <a:r>
              <a:rPr lang="en-US" dirty="0"/>
              <a:t>Yields may be boosted by including middle-market loans</a:t>
            </a:r>
          </a:p>
          <a:p>
            <a:pPr lvl="2"/>
            <a:r>
              <a:rPr lang="en-US" dirty="0"/>
              <a:t>Typically floating</a:t>
            </a:r>
          </a:p>
          <a:p>
            <a:pPr lvl="1"/>
            <a:endParaRPr lang="en-US" dirty="0"/>
          </a:p>
          <a:p>
            <a:pPr lvl="1"/>
            <a:endParaRPr lang="en-US" dirty="0"/>
          </a:p>
          <a:p>
            <a:pPr marL="285750" indent="-285750">
              <a:buFont typeface="Wingdings" panose="05000000000000000000" pitchFamily="2" charset="2"/>
              <a:buChar char="Ø"/>
            </a:pPr>
            <a:r>
              <a:rPr lang="en-US" b="1" dirty="0">
                <a:solidFill>
                  <a:srgbClr val="B4425D"/>
                </a:solidFill>
              </a:rPr>
              <a:t>Arbitrage CLO</a:t>
            </a:r>
            <a:r>
              <a:rPr lang="en-US" dirty="0">
                <a:solidFill>
                  <a:srgbClr val="B4425D"/>
                </a:solidFill>
              </a:rPr>
              <a:t> </a:t>
            </a:r>
            <a:r>
              <a:rPr lang="en-US" dirty="0" err="1"/>
              <a:t>vs</a:t>
            </a:r>
            <a:r>
              <a:rPr lang="en-US" dirty="0"/>
              <a:t> Balance Sheet CLO</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marL="228600" lvl="2" indent="0">
              <a:buNone/>
            </a:pPr>
            <a:endParaRPr lang="en-US" dirty="0"/>
          </a:p>
          <a:p>
            <a:pPr lvl="2"/>
            <a:r>
              <a:rPr lang="en-US" dirty="0"/>
              <a:t>Motivations for creating CLO: </a:t>
            </a:r>
            <a:r>
              <a:rPr lang="en-US" b="1" dirty="0">
                <a:solidFill>
                  <a:srgbClr val="B4425D"/>
                </a:solidFill>
              </a:rPr>
              <a:t>Funding gap (arbitrage)</a:t>
            </a:r>
            <a:r>
              <a:rPr lang="en-US" b="1" dirty="0">
                <a:solidFill>
                  <a:srgbClr val="C3842F"/>
                </a:solidFill>
              </a:rPr>
              <a:t> </a:t>
            </a:r>
            <a:r>
              <a:rPr lang="en-US" dirty="0"/>
              <a:t>vs. Balance Sheet relief</a:t>
            </a:r>
          </a:p>
          <a:p>
            <a:pPr lvl="3">
              <a:buFont typeface="Wingdings" panose="05000000000000000000" pitchFamily="2" charset="2"/>
              <a:buChar char="Ø"/>
            </a:pPr>
            <a:r>
              <a:rPr lang="en-US" dirty="0"/>
              <a:t>Funding Gap = Asset Spread – Expenses – Default Loss – Liability Spread</a:t>
            </a:r>
          </a:p>
          <a:p>
            <a:pPr lvl="2"/>
            <a:r>
              <a:rPr lang="en-US" b="1" dirty="0">
                <a:solidFill>
                  <a:srgbClr val="B4425D"/>
                </a:solidFill>
              </a:rPr>
              <a:t>Actively Managed</a:t>
            </a:r>
            <a:r>
              <a:rPr lang="en-US" dirty="0">
                <a:solidFill>
                  <a:srgbClr val="B4425D"/>
                </a:solidFill>
              </a:rPr>
              <a:t> </a:t>
            </a:r>
            <a:r>
              <a:rPr lang="en-US" dirty="0"/>
              <a:t>(reinvestment period) vs. Static (amortize)</a:t>
            </a:r>
          </a:p>
          <a:p>
            <a:pPr>
              <a:buNone/>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Cash</a:t>
            </a:r>
            <a:r>
              <a:rPr lang="en-US" dirty="0"/>
              <a:t> vs. Synthetic vs. a hybrid</a:t>
            </a:r>
          </a:p>
          <a:p>
            <a:pPr marL="514350" lvl="1" indent="-285750"/>
            <a:r>
              <a:rPr lang="en-US" dirty="0"/>
              <a:t>Actual loans in SPV vs Credit Derivatives linked to loans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774335"/>
            <a:ext cx="59626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92040" y="2103120"/>
            <a:ext cx="4114800" cy="646331"/>
          </a:xfrm>
          <a:prstGeom prst="rect">
            <a:avLst/>
          </a:prstGeom>
          <a:noFill/>
        </p:spPr>
        <p:txBody>
          <a:bodyPr wrap="square" rtlCol="0">
            <a:spAutoFit/>
          </a:bodyPr>
          <a:lstStyle/>
          <a:p>
            <a:r>
              <a:rPr lang="en-US" sz="1200" dirty="0"/>
              <a:t>The vast majority are actively managed </a:t>
            </a:r>
            <a:r>
              <a:rPr lang="en-US" sz="1200" b="1" dirty="0">
                <a:solidFill>
                  <a:srgbClr val="B4425D"/>
                </a:solidFill>
              </a:rPr>
              <a:t>Arbitrage CLOs</a:t>
            </a:r>
          </a:p>
          <a:p>
            <a:r>
              <a:rPr lang="en-US" sz="1200" dirty="0"/>
              <a:t>Mostly first lien loans; small bucket of second lien loans</a:t>
            </a:r>
          </a:p>
          <a:p>
            <a:r>
              <a:rPr lang="en-US" sz="1200" dirty="0"/>
              <a:t>100-200 obligors</a:t>
            </a:r>
          </a:p>
        </p:txBody>
      </p:sp>
      <p:cxnSp>
        <p:nvCxnSpPr>
          <p:cNvPr id="8" name="Straight Arrow Connector 7"/>
          <p:cNvCxnSpPr/>
          <p:nvPr/>
        </p:nvCxnSpPr>
        <p:spPr>
          <a:xfrm flipH="1">
            <a:off x="4191000" y="2491561"/>
            <a:ext cx="838200" cy="2827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15452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6" end="1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7" end="1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2" end="2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 timeline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36" y="649845"/>
            <a:ext cx="7836284" cy="5350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38B67D23-2444-C54D-992D-2A7927E2DAE3}"/>
              </a:ext>
            </a:extLst>
          </p:cNvPr>
          <p:cNvSpPr txBox="1">
            <a:spLocks/>
          </p:cNvSpPr>
          <p:nvPr/>
        </p:nvSpPr>
        <p:spPr>
          <a:xfrm>
            <a:off x="2148840" y="6080760"/>
            <a:ext cx="6355080" cy="64008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Optional redemption call</a:t>
            </a:r>
          </a:p>
          <a:p>
            <a:pPr lvl="1"/>
            <a:r>
              <a:rPr lang="en-US" dirty="0"/>
              <a:t>Equity holder has right to redeem notes</a:t>
            </a:r>
          </a:p>
          <a:p>
            <a:pPr lvl="1"/>
            <a:r>
              <a:rPr lang="en-US" dirty="0"/>
              <a:t>Since principal is reinvested, if loan spreads tighten, funding gap can tighten</a:t>
            </a:r>
          </a:p>
        </p:txBody>
      </p:sp>
      <p:sp>
        <p:nvSpPr>
          <p:cNvPr id="3" name="Content Placeholder 2"/>
          <p:cNvSpPr>
            <a:spLocks noGrp="1"/>
          </p:cNvSpPr>
          <p:nvPr>
            <p:ph idx="1"/>
          </p:nvPr>
        </p:nvSpPr>
        <p:spPr>
          <a:xfrm>
            <a:off x="2834640" y="3136703"/>
            <a:ext cx="3017520" cy="680084"/>
          </a:xfrm>
        </p:spPr>
        <p:txBody>
          <a:bodyPr>
            <a:noAutofit/>
          </a:bodyPr>
          <a:lstStyle/>
          <a:p>
            <a:r>
              <a:rPr lang="en-US" dirty="0"/>
              <a:t>Reinvestment period</a:t>
            </a:r>
          </a:p>
          <a:p>
            <a:pPr lvl="1"/>
            <a:r>
              <a:rPr lang="en-US" dirty="0"/>
              <a:t>Pre-Financial Crisis 5-7yrs; </a:t>
            </a:r>
          </a:p>
          <a:p>
            <a:pPr lvl="1"/>
            <a:r>
              <a:rPr lang="en-US" dirty="0"/>
              <a:t>post-Financial Crisis: 1 to 3 years</a:t>
            </a:r>
          </a:p>
        </p:txBody>
      </p:sp>
    </p:spTree>
    <p:extLst>
      <p:ext uri="{BB962C8B-B14F-4D97-AF65-F5344CB8AC3E}">
        <p14:creationId xmlns:p14="http://schemas.microsoft.com/office/powerpoint/2010/main" val="308062360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 (sources and uses of cash)</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17" y="1234440"/>
            <a:ext cx="8746139"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4800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ChangeArrowheads="1"/>
          </p:cNvSpPr>
          <p:nvPr/>
        </p:nvSpPr>
        <p:spPr bwMode="auto">
          <a:xfrm>
            <a:off x="915211" y="1375164"/>
            <a:ext cx="7632688" cy="224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0" tIns="45716" rIns="91430" bIns="45716">
            <a:spAutoFit/>
          </a:bodyPr>
          <a:lstStyle/>
          <a:p>
            <a:pPr marL="285750"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Corporate Lending: Basic Definitions</a:t>
            </a:r>
          </a:p>
          <a:p>
            <a:pPr marL="285750"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Investment Grade Loans vs Leveraged Loans</a:t>
            </a:r>
          </a:p>
          <a:p>
            <a:pPr marL="285750"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Syndication and Loan Trading</a:t>
            </a:r>
          </a:p>
          <a:p>
            <a:pPr marL="285750"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What is a CLO?</a:t>
            </a:r>
          </a:p>
          <a:p>
            <a:pPr marL="285750"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Appendix</a:t>
            </a:r>
          </a:p>
          <a:p>
            <a:pPr marL="742950" lvl="1"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Leveraged Loan trends</a:t>
            </a:r>
          </a:p>
          <a:p>
            <a:pPr marL="742950" lvl="1" indent="-285750" defTabSz="913526" eaLnBrk="0" hangingPunct="0">
              <a:spcBef>
                <a:spcPct val="50000"/>
              </a:spcBef>
              <a:buFont typeface="Wingdings" panose="05000000000000000000" pitchFamily="2" charset="2"/>
              <a:buChar char="Ø"/>
              <a:defRPr/>
            </a:pPr>
            <a:r>
              <a:rPr lang="en-US" sz="1400" dirty="0">
                <a:latin typeface="Arial" charset="0"/>
                <a:ea typeface="ＭＳ Ｐゴシック" charset="0"/>
              </a:rPr>
              <a:t>CLO trends</a:t>
            </a:r>
          </a:p>
        </p:txBody>
      </p:sp>
      <p:sp>
        <p:nvSpPr>
          <p:cNvPr id="62467" name="Rectangle 3"/>
          <p:cNvSpPr>
            <a:spLocks noGrp="1" noChangeArrowheads="1"/>
          </p:cNvSpPr>
          <p:nvPr>
            <p:ph type="title"/>
          </p:nvPr>
        </p:nvSpPr>
        <p:spPr>
          <a:xfrm>
            <a:off x="441327" y="278597"/>
            <a:ext cx="8794113" cy="307777"/>
          </a:xfrm>
          <a:noFill/>
        </p:spPr>
        <p:txBody>
          <a:bodyPr/>
          <a:lstStyle/>
          <a:p>
            <a:pPr>
              <a:defRPr/>
            </a:pPr>
            <a:r>
              <a:rPr lang="en-US" b="0" dirty="0"/>
              <a:t>Topics</a:t>
            </a:r>
          </a:p>
        </p:txBody>
      </p:sp>
    </p:spTree>
    <p:extLst>
      <p:ext uri="{BB962C8B-B14F-4D97-AF65-F5344CB8AC3E}">
        <p14:creationId xmlns:p14="http://schemas.microsoft.com/office/powerpoint/2010/main" val="344283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576" y="1219200"/>
            <a:ext cx="2893409"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CLO – change in structural protection pre-crisis vs post-crisis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179" y="1438275"/>
            <a:ext cx="1320621"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242229" y="1156900"/>
            <a:ext cx="473206" cy="261610"/>
          </a:xfrm>
          <a:prstGeom prst="rect">
            <a:avLst/>
          </a:prstGeom>
          <a:noFill/>
        </p:spPr>
        <p:txBody>
          <a:bodyPr wrap="none" rtlCol="0">
            <a:spAutoFit/>
          </a:bodyPr>
          <a:lstStyle/>
          <a:p>
            <a:r>
              <a:rPr lang="en-US" sz="1100" dirty="0"/>
              <a:t>2016</a:t>
            </a:r>
          </a:p>
        </p:txBody>
      </p:sp>
      <p:sp>
        <p:nvSpPr>
          <p:cNvPr id="11" name="TextBox 10"/>
          <p:cNvSpPr txBox="1"/>
          <p:nvPr/>
        </p:nvSpPr>
        <p:spPr>
          <a:xfrm>
            <a:off x="6223179" y="4495800"/>
            <a:ext cx="1085554" cy="430887"/>
          </a:xfrm>
          <a:prstGeom prst="rect">
            <a:avLst/>
          </a:prstGeom>
          <a:noFill/>
        </p:spPr>
        <p:txBody>
          <a:bodyPr wrap="none" rtlCol="0">
            <a:spAutoFit/>
          </a:bodyPr>
          <a:lstStyle/>
          <a:p>
            <a:r>
              <a:rPr lang="en-US" sz="1050" dirty="0"/>
              <a:t>Source: </a:t>
            </a:r>
          </a:p>
          <a:p>
            <a:r>
              <a:rPr lang="en-US" sz="1050" dirty="0"/>
              <a:t>Morgan Stanley</a:t>
            </a:r>
          </a:p>
        </p:txBody>
      </p:sp>
      <p:cxnSp>
        <p:nvCxnSpPr>
          <p:cNvPr id="12" name="Straight Arrow Connector 11"/>
          <p:cNvCxnSpPr/>
          <p:nvPr/>
        </p:nvCxnSpPr>
        <p:spPr>
          <a:xfrm flipV="1">
            <a:off x="4479496" y="2606040"/>
            <a:ext cx="457200" cy="36099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79496" y="3291840"/>
            <a:ext cx="472440" cy="12801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4502100" y="3687342"/>
            <a:ext cx="457200" cy="49949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494736" y="2880360"/>
            <a:ext cx="457200" cy="49949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479496" y="3174036"/>
            <a:ext cx="457200" cy="49949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479496" y="3437593"/>
            <a:ext cx="457200" cy="49949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610" y="4983480"/>
            <a:ext cx="7605390" cy="155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Content Placeholder 2"/>
          <p:cNvSpPr txBox="1">
            <a:spLocks/>
          </p:cNvSpPr>
          <p:nvPr/>
        </p:nvSpPr>
        <p:spPr>
          <a:xfrm>
            <a:off x="378084" y="1287705"/>
            <a:ext cx="2353686" cy="96012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Structural Protection for AAA:</a:t>
            </a:r>
          </a:p>
          <a:p>
            <a:pPr lvl="1"/>
            <a:r>
              <a:rPr lang="en-US" dirty="0"/>
              <a:t>Pre-crisis: 25% - 30%</a:t>
            </a:r>
          </a:p>
          <a:p>
            <a:pPr lvl="1"/>
            <a:r>
              <a:rPr lang="en-US" dirty="0"/>
              <a:t>CLO 2.0: 30% - 35%</a:t>
            </a:r>
          </a:p>
          <a:p>
            <a:pPr lvl="1"/>
            <a:endParaRPr lang="en-US" dirty="0"/>
          </a:p>
        </p:txBody>
      </p:sp>
    </p:spTree>
    <p:extLst>
      <p:ext uri="{BB962C8B-B14F-4D97-AF65-F5344CB8AC3E}">
        <p14:creationId xmlns:p14="http://schemas.microsoft.com/office/powerpoint/2010/main" val="162801336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 performance tests</a:t>
            </a:r>
          </a:p>
        </p:txBody>
      </p:sp>
      <p:sp>
        <p:nvSpPr>
          <p:cNvPr id="3" name="Content Placeholder 2"/>
          <p:cNvSpPr>
            <a:spLocks noGrp="1"/>
          </p:cNvSpPr>
          <p:nvPr>
            <p:ph idx="1"/>
          </p:nvPr>
        </p:nvSpPr>
        <p:spPr>
          <a:xfrm>
            <a:off x="457200" y="1143002"/>
            <a:ext cx="5166360" cy="5257798"/>
          </a:xfrm>
        </p:spPr>
        <p:txBody>
          <a:bodyPr>
            <a:normAutofit/>
          </a:bodyPr>
          <a:lstStyle/>
          <a:p>
            <a:r>
              <a:rPr lang="en-US" sz="1800" b="1" u="sng" dirty="0"/>
              <a:t>OC (Over-collateralization) test</a:t>
            </a:r>
          </a:p>
          <a:p>
            <a:endParaRPr lang="en-US" sz="1600" b="1" u="sng" dirty="0"/>
          </a:p>
          <a:p>
            <a:pPr lvl="1"/>
            <a:r>
              <a:rPr lang="en-US" dirty="0"/>
              <a:t>Par-based OC test based on </a:t>
            </a:r>
          </a:p>
          <a:p>
            <a:pPr lvl="1"/>
            <a:endParaRPr lang="en-US" dirty="0"/>
          </a:p>
          <a:p>
            <a:pPr marL="0" lvl="1" indent="0">
              <a:buNone/>
            </a:pPr>
            <a:r>
              <a:rPr lang="en-US" dirty="0"/>
              <a:t>	“Adjusted collateral par value” =</a:t>
            </a:r>
          </a:p>
          <a:p>
            <a:pPr lvl="1"/>
            <a:endParaRPr lang="en-US" dirty="0"/>
          </a:p>
          <a:p>
            <a:pPr marL="0" lvl="1" indent="0">
              <a:buNone/>
            </a:pPr>
            <a:r>
              <a:rPr lang="en-US" dirty="0"/>
              <a:t> 	Performing Collateral Par Value </a:t>
            </a:r>
          </a:p>
          <a:p>
            <a:pPr marL="0" lvl="1" indent="0">
              <a:buNone/>
            </a:pPr>
            <a:r>
              <a:rPr lang="en-US" dirty="0"/>
              <a:t>	- haircuts </a:t>
            </a:r>
          </a:p>
          <a:p>
            <a:pPr marL="0" lvl="1" indent="0">
              <a:buNone/>
            </a:pPr>
            <a:r>
              <a:rPr lang="en-US" dirty="0"/>
              <a:t>	+ Cash </a:t>
            </a:r>
          </a:p>
          <a:p>
            <a:pPr marL="0" lvl="1" indent="0">
              <a:buNone/>
            </a:pPr>
            <a:r>
              <a:rPr lang="en-US" dirty="0"/>
              <a:t>	+ (Defaulted Collateral Par Value × Recovery Rate).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If triggered, then excess interest diverted from subordinated notes to pay down senior notes until OC test is in compliance</a:t>
            </a:r>
          </a:p>
          <a:p>
            <a:endParaRPr lang="en-US"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507" y="3566160"/>
            <a:ext cx="421105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8780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4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585" y="1691640"/>
            <a:ext cx="627697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CLO performance tests</a:t>
            </a:r>
          </a:p>
        </p:txBody>
      </p:sp>
      <p:sp>
        <p:nvSpPr>
          <p:cNvPr id="3" name="Content Placeholder 2"/>
          <p:cNvSpPr>
            <a:spLocks noGrp="1"/>
          </p:cNvSpPr>
          <p:nvPr>
            <p:ph idx="1"/>
          </p:nvPr>
        </p:nvSpPr>
        <p:spPr>
          <a:xfrm>
            <a:off x="457200" y="1143002"/>
            <a:ext cx="2880360" cy="690708"/>
          </a:xfrm>
        </p:spPr>
        <p:txBody>
          <a:bodyPr>
            <a:noAutofit/>
          </a:bodyPr>
          <a:lstStyle/>
          <a:p>
            <a:r>
              <a:rPr lang="en-US" sz="1800" b="1" u="sng" dirty="0"/>
              <a:t>Interest Coverage Test</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 y="2973734"/>
            <a:ext cx="4414806" cy="36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657600"/>
            <a:ext cx="3962400" cy="215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029200" y="6096000"/>
            <a:ext cx="3484159" cy="276999"/>
          </a:xfrm>
          <a:prstGeom prst="rect">
            <a:avLst/>
          </a:prstGeom>
          <a:noFill/>
        </p:spPr>
        <p:txBody>
          <a:bodyPr wrap="none" rtlCol="0">
            <a:spAutoFit/>
          </a:bodyPr>
          <a:lstStyle/>
          <a:p>
            <a:r>
              <a:rPr lang="en-US" sz="1200" dirty="0"/>
              <a:t>Source: S&amp;P Leveraged Loan Index Report – Jan 2014</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0E572A4-F722-3C4C-AE82-0706355FA6E9}"/>
                  </a:ext>
                </a:extLst>
              </p:cNvPr>
              <p:cNvSpPr txBox="1">
                <a:spLocks/>
              </p:cNvSpPr>
              <p:nvPr/>
            </p:nvSpPr>
            <p:spPr>
              <a:xfrm>
                <a:off x="3337560" y="1071712"/>
                <a:ext cx="4968240" cy="76199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Based on IC ratio: </a:t>
                </a:r>
                <a14:m>
                  <m:oMath xmlns:m="http://schemas.openxmlformats.org/officeDocument/2006/math">
                    <m:f>
                      <m:fPr>
                        <m:ctrlPr>
                          <a:rPr lang="en-US" sz="1800" i="1" dirty="0" smtClean="0">
                            <a:latin typeface="Cambria Math" panose="02040503050406030204" pitchFamily="18" charset="0"/>
                          </a:rPr>
                        </m:ctrlPr>
                      </m:fPr>
                      <m:num>
                        <m:r>
                          <a:rPr lang="en-US" sz="1800" i="1" dirty="0">
                            <a:latin typeface="Cambria Math"/>
                          </a:rPr>
                          <m:t>𝑃𝑒𝑟𝑓𝑜𝑟𝑚𝑖𝑛𝑔</m:t>
                        </m:r>
                        <m:r>
                          <a:rPr lang="en-US" sz="1800" i="1" dirty="0">
                            <a:latin typeface="Cambria Math"/>
                          </a:rPr>
                          <m:t> </m:t>
                        </m:r>
                        <m:r>
                          <a:rPr lang="en-US" sz="1800" i="1" dirty="0">
                            <a:latin typeface="Cambria Math"/>
                          </a:rPr>
                          <m:t>𝐶𝑜𝑙𝑙𝑎𝑡𝑒𝑟𝑎𝑙</m:t>
                        </m:r>
                        <m:r>
                          <a:rPr lang="en-US" sz="1800" i="1" dirty="0">
                            <a:latin typeface="Cambria Math"/>
                          </a:rPr>
                          <m:t> </m:t>
                        </m:r>
                        <m:r>
                          <a:rPr lang="en-US" sz="1800" i="1" dirty="0">
                            <a:latin typeface="Cambria Math"/>
                          </a:rPr>
                          <m:t>𝑃𝑎𝑟</m:t>
                        </m:r>
                        <m:r>
                          <a:rPr lang="en-US" sz="1800" i="1" dirty="0">
                            <a:latin typeface="Cambria Math"/>
                          </a:rPr>
                          <m:t> ∗ </m:t>
                        </m:r>
                        <m:r>
                          <a:rPr lang="en-US" sz="1800" i="1" dirty="0">
                            <a:latin typeface="Cambria Math"/>
                          </a:rPr>
                          <m:t>𝑊𝐴𝐶</m:t>
                        </m:r>
                      </m:num>
                      <m:den>
                        <m:r>
                          <a:rPr lang="en-US" sz="1800" i="1" dirty="0">
                            <a:latin typeface="Cambria Math"/>
                          </a:rPr>
                          <m:t>𝐶𝑙𝑎𝑠𝑠</m:t>
                        </m:r>
                        <m:r>
                          <a:rPr lang="en-US" sz="1800" i="1" dirty="0">
                            <a:latin typeface="Cambria Math"/>
                          </a:rPr>
                          <m:t> </m:t>
                        </m:r>
                        <m:r>
                          <a:rPr lang="en-US" sz="1800" i="1" dirty="0">
                            <a:latin typeface="Cambria Math"/>
                          </a:rPr>
                          <m:t>𝐴</m:t>
                        </m:r>
                        <m:r>
                          <a:rPr lang="en-US" sz="1800" i="1" dirty="0">
                            <a:latin typeface="Cambria Math"/>
                          </a:rPr>
                          <m:t> </m:t>
                        </m:r>
                        <m:r>
                          <a:rPr lang="en-US" sz="1800" i="1" dirty="0">
                            <a:latin typeface="Cambria Math"/>
                          </a:rPr>
                          <m:t>𝑃𝑎𝑟</m:t>
                        </m:r>
                        <m:r>
                          <a:rPr lang="en-US" sz="1800" i="1" dirty="0">
                            <a:latin typeface="Cambria Math"/>
                          </a:rPr>
                          <m:t> ∗ </m:t>
                        </m:r>
                        <m:r>
                          <a:rPr lang="en-US" sz="1800" i="1" dirty="0">
                            <a:latin typeface="Cambria Math"/>
                          </a:rPr>
                          <m:t>𝐶𝑙𝑎𝑠𝑠</m:t>
                        </m:r>
                        <m:r>
                          <a:rPr lang="en-US" sz="1800" i="1" dirty="0">
                            <a:latin typeface="Cambria Math"/>
                          </a:rPr>
                          <m:t> </m:t>
                        </m:r>
                        <m:r>
                          <a:rPr lang="en-US" sz="1800" i="1" dirty="0">
                            <a:latin typeface="Cambria Math"/>
                          </a:rPr>
                          <m:t>𝐴</m:t>
                        </m:r>
                        <m:r>
                          <a:rPr lang="en-US" sz="1800" i="1" dirty="0">
                            <a:latin typeface="Cambria Math"/>
                          </a:rPr>
                          <m:t> </m:t>
                        </m:r>
                        <m:r>
                          <a:rPr lang="en-US" sz="1800" i="1" dirty="0">
                            <a:latin typeface="Cambria Math"/>
                          </a:rPr>
                          <m:t>𝐶𝑜𝑢𝑝𝑜𝑛</m:t>
                        </m:r>
                        <m:r>
                          <m:rPr>
                            <m:nor/>
                          </m:rPr>
                          <a:rPr lang="en-US" sz="1800" dirty="0"/>
                          <m:t> </m:t>
                        </m:r>
                      </m:den>
                    </m:f>
                  </m:oMath>
                </a14:m>
                <a:r>
                  <a:rPr lang="en-US" dirty="0"/>
                  <a:t> </a:t>
                </a:r>
              </a:p>
            </p:txBody>
          </p:sp>
        </mc:Choice>
        <mc:Fallback xmlns="">
          <p:sp>
            <p:nvSpPr>
              <p:cNvPr id="8" name="Content Placeholder 2">
                <a:extLst>
                  <a:ext uri="{FF2B5EF4-FFF2-40B4-BE49-F238E27FC236}">
                    <a16:creationId xmlns:a16="http://schemas.microsoft.com/office/drawing/2014/main" id="{60E572A4-F722-3C4C-AE82-0706355FA6E9}"/>
                  </a:ext>
                </a:extLst>
              </p:cNvPr>
              <p:cNvSpPr txBox="1">
                <a:spLocks noRot="1" noChangeAspect="1" noMove="1" noResize="1" noEditPoints="1" noAdjustHandles="1" noChangeArrowheads="1" noChangeShapeType="1" noTextEdit="1"/>
              </p:cNvSpPr>
              <p:nvPr/>
            </p:nvSpPr>
            <p:spPr>
              <a:xfrm>
                <a:off x="3337560" y="1071712"/>
                <a:ext cx="4968240" cy="761998"/>
              </a:xfrm>
              <a:prstGeom prst="rect">
                <a:avLst/>
              </a:prstGeom>
              <a:blipFill>
                <a:blip r:embed="rId5"/>
                <a:stretch>
                  <a:fillRect l="-2041" t="-3333"/>
                </a:stretch>
              </a:blipFill>
            </p:spPr>
            <p:txBody>
              <a:bodyPr/>
              <a:lstStyle/>
              <a:p>
                <a:r>
                  <a:rPr lang="en-US">
                    <a:noFill/>
                  </a:rPr>
                  <a:t> </a:t>
                </a:r>
              </a:p>
            </p:txBody>
          </p:sp>
        </mc:Fallback>
      </mc:AlternateContent>
    </p:spTree>
    <p:extLst>
      <p:ext uri="{BB962C8B-B14F-4D97-AF65-F5344CB8AC3E}">
        <p14:creationId xmlns:p14="http://schemas.microsoft.com/office/powerpoint/2010/main" val="411739840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 performance tests</a:t>
            </a:r>
          </a:p>
        </p:txBody>
      </p:sp>
      <p:sp>
        <p:nvSpPr>
          <p:cNvPr id="3" name="Content Placeholder 2"/>
          <p:cNvSpPr>
            <a:spLocks noGrp="1"/>
          </p:cNvSpPr>
          <p:nvPr>
            <p:ph idx="1"/>
          </p:nvPr>
        </p:nvSpPr>
        <p:spPr>
          <a:xfrm>
            <a:off x="457200" y="1143001"/>
            <a:ext cx="3611880" cy="1920239"/>
          </a:xfrm>
        </p:spPr>
        <p:txBody>
          <a:bodyPr>
            <a:noAutofit/>
          </a:bodyPr>
          <a:lstStyle/>
          <a:p>
            <a:r>
              <a:rPr lang="en-US" sz="1800" b="1" u="sng" dirty="0"/>
              <a:t>Quality tests – </a:t>
            </a:r>
          </a:p>
          <a:p>
            <a:pPr lvl="1"/>
            <a:r>
              <a:rPr lang="en-US" dirty="0"/>
              <a:t>If breached, manager may not trade except to remediate test</a:t>
            </a:r>
          </a:p>
          <a:p>
            <a:pPr lvl="1"/>
            <a:endParaRPr lang="en-US" dirty="0"/>
          </a:p>
          <a:p>
            <a:pPr lvl="1"/>
            <a:r>
              <a:rPr lang="en-US" dirty="0"/>
              <a:t>Diversity Score</a:t>
            </a:r>
          </a:p>
          <a:p>
            <a:pPr lvl="1"/>
            <a:r>
              <a:rPr lang="en-US" dirty="0"/>
              <a:t>Weighted-Average Spread (WAS)</a:t>
            </a:r>
          </a:p>
          <a:p>
            <a:pPr lvl="1"/>
            <a:r>
              <a:rPr lang="en-US" dirty="0"/>
              <a:t>Investment Criteria</a:t>
            </a:r>
          </a:p>
          <a:p>
            <a:pPr marL="0" lvl="1" indent="0">
              <a:buNone/>
            </a:pPr>
            <a:endParaRPr lang="en-US" dirty="0"/>
          </a:p>
          <a:p>
            <a:pPr lvl="1"/>
            <a:endParaRPr lang="en-US" dirty="0"/>
          </a:p>
          <a:p>
            <a:pPr lvl="1"/>
            <a:endParaRPr lang="en-US" dirty="0"/>
          </a:p>
          <a:p>
            <a:pPr lvl="1"/>
            <a:r>
              <a:rPr lang="en-US" dirty="0"/>
              <a:t>Weighted-Average-Rating Factor (WARF)</a:t>
            </a:r>
          </a:p>
          <a:p>
            <a:pPr lvl="1"/>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080" y="1250063"/>
            <a:ext cx="4922520" cy="1706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3615690"/>
            <a:ext cx="5196840" cy="213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615690"/>
            <a:ext cx="358140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800602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60EF5BD-1999-D24D-A074-5767DA4FB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61" y="1688629"/>
            <a:ext cx="8223587" cy="3294851"/>
          </a:xfrm>
          <a:prstGeom prst="rect">
            <a:avLst/>
          </a:prstGeom>
        </p:spPr>
      </p:pic>
      <p:sp>
        <p:nvSpPr>
          <p:cNvPr id="2" name="Title 1"/>
          <p:cNvSpPr>
            <a:spLocks noGrp="1"/>
          </p:cNvSpPr>
          <p:nvPr>
            <p:ph type="title"/>
          </p:nvPr>
        </p:nvSpPr>
        <p:spPr/>
        <p:txBody>
          <a:bodyPr/>
          <a:lstStyle/>
          <a:p>
            <a:r>
              <a:rPr lang="en-US" dirty="0">
                <a:solidFill>
                  <a:schemeClr val="accent1"/>
                </a:solidFill>
              </a:rPr>
              <a:t>Lending Trends: </a:t>
            </a:r>
            <a:r>
              <a:rPr lang="en-US" b="0" dirty="0">
                <a:solidFill>
                  <a:schemeClr val="bg1">
                    <a:lumMod val="50000"/>
                  </a:schemeClr>
                </a:solidFill>
              </a:rPr>
              <a:t>credit performance</a:t>
            </a:r>
          </a:p>
        </p:txBody>
      </p:sp>
      <p:sp>
        <p:nvSpPr>
          <p:cNvPr id="3" name="Content Placeholder 2"/>
          <p:cNvSpPr>
            <a:spLocks noGrp="1"/>
          </p:cNvSpPr>
          <p:nvPr>
            <p:ph idx="1"/>
          </p:nvPr>
        </p:nvSpPr>
        <p:spPr>
          <a:xfrm>
            <a:off x="457200" y="1143002"/>
            <a:ext cx="8046720" cy="228598"/>
          </a:xfrm>
        </p:spPr>
        <p:txBody>
          <a:bodyPr>
            <a:normAutofit/>
          </a:bodyPr>
          <a:lstStyle/>
          <a:p>
            <a:r>
              <a:rPr lang="en-US" dirty="0"/>
              <a:t>Moody’s </a:t>
            </a:r>
            <a:r>
              <a:rPr lang="en-US" b="1" i="1" dirty="0"/>
              <a:t>Five-Year </a:t>
            </a:r>
            <a:r>
              <a:rPr lang="en-US" dirty="0"/>
              <a:t>Cohort Default Rate (does not take into account Loss Given Default)</a:t>
            </a:r>
          </a:p>
          <a:p>
            <a:endParaRPr lang="en-US" dirty="0"/>
          </a:p>
        </p:txBody>
      </p:sp>
      <p:sp>
        <p:nvSpPr>
          <p:cNvPr id="13" name="Rectangle 12">
            <a:extLst>
              <a:ext uri="{FF2B5EF4-FFF2-40B4-BE49-F238E27FC236}">
                <a16:creationId xmlns:a16="http://schemas.microsoft.com/office/drawing/2014/main" id="{6EE424E7-0551-114A-A7F1-1D74B7379C69}"/>
              </a:ext>
            </a:extLst>
          </p:cNvPr>
          <p:cNvSpPr/>
          <p:nvPr/>
        </p:nvSpPr>
        <p:spPr>
          <a:xfrm>
            <a:off x="457200" y="6593937"/>
            <a:ext cx="4480560" cy="246221"/>
          </a:xfrm>
          <a:prstGeom prst="rect">
            <a:avLst/>
          </a:prstGeom>
        </p:spPr>
        <p:txBody>
          <a:bodyPr wrap="square">
            <a:spAutoFit/>
          </a:bodyPr>
          <a:lstStyle/>
          <a:p>
            <a:r>
              <a:rPr lang="en-US" sz="1000" dirty="0">
                <a:cs typeface="Arial" panose="020B0604020202020204" pitchFamily="34" charset="0"/>
              </a:rPr>
              <a:t>Source: Moody’s Sector Comment CLO Global 20Apr20</a:t>
            </a:r>
            <a:endParaRPr lang="en-US" sz="1000" dirty="0"/>
          </a:p>
        </p:txBody>
      </p:sp>
      <p:sp>
        <p:nvSpPr>
          <p:cNvPr id="12" name="TextBox 11">
            <a:extLst>
              <a:ext uri="{FF2B5EF4-FFF2-40B4-BE49-F238E27FC236}">
                <a16:creationId xmlns:a16="http://schemas.microsoft.com/office/drawing/2014/main" id="{610E3409-3075-9947-B22A-E5412F69411F}"/>
              </a:ext>
            </a:extLst>
          </p:cNvPr>
          <p:cNvSpPr txBox="1"/>
          <p:nvPr/>
        </p:nvSpPr>
        <p:spPr>
          <a:xfrm>
            <a:off x="11529848" y="4162097"/>
            <a:ext cx="65" cy="184666"/>
          </a:xfrm>
          <a:prstGeom prst="rect">
            <a:avLst/>
          </a:prstGeom>
          <a:noFill/>
          <a:ln>
            <a:solidFill>
              <a:srgbClr val="FFC000"/>
            </a:solidFill>
          </a:ln>
        </p:spPr>
        <p:txBody>
          <a:bodyPr wrap="none" lIns="0" tIns="0" rIns="0" bIns="0" rtlCol="0">
            <a:spAutoFit/>
          </a:bodyPr>
          <a:lstStyle/>
          <a:p>
            <a:endParaRPr lang="en-US" sz="1200" dirty="0"/>
          </a:p>
        </p:txBody>
      </p:sp>
      <p:sp>
        <p:nvSpPr>
          <p:cNvPr id="14" name="TextBox 13">
            <a:extLst>
              <a:ext uri="{FF2B5EF4-FFF2-40B4-BE49-F238E27FC236}">
                <a16:creationId xmlns:a16="http://schemas.microsoft.com/office/drawing/2014/main" id="{8958A01A-E05B-324B-9DBD-6CE8106F382E}"/>
              </a:ext>
            </a:extLst>
          </p:cNvPr>
          <p:cNvSpPr txBox="1"/>
          <p:nvPr/>
        </p:nvSpPr>
        <p:spPr>
          <a:xfrm>
            <a:off x="12559862" y="3741683"/>
            <a:ext cx="65" cy="184666"/>
          </a:xfrm>
          <a:prstGeom prst="rect">
            <a:avLst/>
          </a:prstGeom>
          <a:noFill/>
          <a:ln>
            <a:solidFill>
              <a:srgbClr val="FF0000"/>
            </a:solidFill>
          </a:ln>
        </p:spPr>
        <p:txBody>
          <a:bodyPr wrap="none" lIns="0" tIns="0" rIns="0" bIns="0" rtlCol="0">
            <a:spAutoFit/>
          </a:bodyPr>
          <a:lstStyle/>
          <a:p>
            <a:endParaRPr lang="en-US" sz="1200" dirty="0"/>
          </a:p>
        </p:txBody>
      </p:sp>
    </p:spTree>
    <p:extLst>
      <p:ext uri="{BB962C8B-B14F-4D97-AF65-F5344CB8AC3E}">
        <p14:creationId xmlns:p14="http://schemas.microsoft.com/office/powerpoint/2010/main" val="4884456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Lending Trends: </a:t>
            </a:r>
            <a:r>
              <a:rPr lang="en-US" b="0" dirty="0">
                <a:solidFill>
                  <a:schemeClr val="bg1">
                    <a:lumMod val="50000"/>
                  </a:schemeClr>
                </a:solidFill>
              </a:rPr>
              <a:t>credit performance</a:t>
            </a:r>
          </a:p>
        </p:txBody>
      </p:sp>
      <p:sp>
        <p:nvSpPr>
          <p:cNvPr id="3" name="Content Placeholder 2"/>
          <p:cNvSpPr>
            <a:spLocks noGrp="1"/>
          </p:cNvSpPr>
          <p:nvPr>
            <p:ph idx="1"/>
          </p:nvPr>
        </p:nvSpPr>
        <p:spPr>
          <a:xfrm>
            <a:off x="457200" y="1143002"/>
            <a:ext cx="8046720" cy="228598"/>
          </a:xfrm>
        </p:spPr>
        <p:txBody>
          <a:bodyPr>
            <a:normAutofit/>
          </a:bodyPr>
          <a:lstStyle/>
          <a:p>
            <a:r>
              <a:rPr lang="en-US" dirty="0"/>
              <a:t>High-Yield Bonds vs Leveraged Loans – </a:t>
            </a:r>
            <a:r>
              <a:rPr lang="en-US" b="1" dirty="0"/>
              <a:t>three—month </a:t>
            </a:r>
            <a:r>
              <a:rPr lang="en-US" dirty="0"/>
              <a:t>trailing annualized default rates</a:t>
            </a:r>
          </a:p>
          <a:p>
            <a:endParaRPr lang="en-US" dirty="0"/>
          </a:p>
        </p:txBody>
      </p:sp>
      <p:sp>
        <p:nvSpPr>
          <p:cNvPr id="13" name="Rectangle 12">
            <a:extLst>
              <a:ext uri="{FF2B5EF4-FFF2-40B4-BE49-F238E27FC236}">
                <a16:creationId xmlns:a16="http://schemas.microsoft.com/office/drawing/2014/main" id="{6EE424E7-0551-114A-A7F1-1D74B7379C69}"/>
              </a:ext>
            </a:extLst>
          </p:cNvPr>
          <p:cNvSpPr/>
          <p:nvPr/>
        </p:nvSpPr>
        <p:spPr>
          <a:xfrm>
            <a:off x="457200" y="6309360"/>
            <a:ext cx="5897880" cy="400110"/>
          </a:xfrm>
          <a:prstGeom prst="rect">
            <a:avLst/>
          </a:prstGeom>
        </p:spPr>
        <p:txBody>
          <a:bodyPr wrap="square">
            <a:spAutoFit/>
          </a:bodyPr>
          <a:lstStyle/>
          <a:p>
            <a:r>
              <a:rPr lang="en-US" sz="1000" dirty="0">
                <a:cs typeface="Arial" panose="020B0604020202020204" pitchFamily="34" charset="0"/>
              </a:rPr>
              <a:t>Source: Financial Times, Moody’s Goldman Sachs Global Investment Research</a:t>
            </a:r>
          </a:p>
          <a:p>
            <a:r>
              <a:rPr lang="en-US" sz="1000" dirty="0">
                <a:hlinkClick r:id="rId2"/>
              </a:rPr>
              <a:t>https://www.ft.com/content/84c7f8a2-9e93-4f42-a8b8-bf5d225d8ca8</a:t>
            </a:r>
            <a:endParaRPr lang="en-US" sz="1000" dirty="0"/>
          </a:p>
        </p:txBody>
      </p:sp>
      <p:sp>
        <p:nvSpPr>
          <p:cNvPr id="12" name="TextBox 11">
            <a:extLst>
              <a:ext uri="{FF2B5EF4-FFF2-40B4-BE49-F238E27FC236}">
                <a16:creationId xmlns:a16="http://schemas.microsoft.com/office/drawing/2014/main" id="{610E3409-3075-9947-B22A-E5412F69411F}"/>
              </a:ext>
            </a:extLst>
          </p:cNvPr>
          <p:cNvSpPr txBox="1"/>
          <p:nvPr/>
        </p:nvSpPr>
        <p:spPr>
          <a:xfrm>
            <a:off x="11529848" y="4162097"/>
            <a:ext cx="65" cy="184666"/>
          </a:xfrm>
          <a:prstGeom prst="rect">
            <a:avLst/>
          </a:prstGeom>
          <a:noFill/>
          <a:ln>
            <a:solidFill>
              <a:srgbClr val="FFC000"/>
            </a:solidFill>
          </a:ln>
        </p:spPr>
        <p:txBody>
          <a:bodyPr wrap="none" lIns="0" tIns="0" rIns="0" bIns="0" rtlCol="0">
            <a:spAutoFit/>
          </a:bodyPr>
          <a:lstStyle/>
          <a:p>
            <a:endParaRPr lang="en-US" sz="1200" dirty="0"/>
          </a:p>
        </p:txBody>
      </p:sp>
      <p:sp>
        <p:nvSpPr>
          <p:cNvPr id="14" name="TextBox 13">
            <a:extLst>
              <a:ext uri="{FF2B5EF4-FFF2-40B4-BE49-F238E27FC236}">
                <a16:creationId xmlns:a16="http://schemas.microsoft.com/office/drawing/2014/main" id="{8958A01A-E05B-324B-9DBD-6CE8106F382E}"/>
              </a:ext>
            </a:extLst>
          </p:cNvPr>
          <p:cNvSpPr txBox="1"/>
          <p:nvPr/>
        </p:nvSpPr>
        <p:spPr>
          <a:xfrm>
            <a:off x="12559862" y="3741683"/>
            <a:ext cx="65" cy="184666"/>
          </a:xfrm>
          <a:prstGeom prst="rect">
            <a:avLst/>
          </a:prstGeom>
          <a:noFill/>
          <a:ln>
            <a:solidFill>
              <a:srgbClr val="FF0000"/>
            </a:solidFill>
          </a:ln>
        </p:spPr>
        <p:txBody>
          <a:bodyPr wrap="none" lIns="0" tIns="0" rIns="0" bIns="0" rtlCol="0">
            <a:spAutoFit/>
          </a:bodyPr>
          <a:lstStyle/>
          <a:p>
            <a:endParaRPr lang="en-US" sz="1200" dirty="0"/>
          </a:p>
        </p:txBody>
      </p:sp>
      <p:pic>
        <p:nvPicPr>
          <p:cNvPr id="5" name="Picture 4">
            <a:extLst>
              <a:ext uri="{FF2B5EF4-FFF2-40B4-BE49-F238E27FC236}">
                <a16:creationId xmlns:a16="http://schemas.microsoft.com/office/drawing/2014/main" id="{1C24F04F-1D14-954C-9A7B-FFDE7B4B2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52" y="1444260"/>
            <a:ext cx="7288048" cy="4727940"/>
          </a:xfrm>
          <a:prstGeom prst="rect">
            <a:avLst/>
          </a:prstGeom>
        </p:spPr>
      </p:pic>
    </p:spTree>
    <p:extLst>
      <p:ext uri="{BB962C8B-B14F-4D97-AF65-F5344CB8AC3E}">
        <p14:creationId xmlns:p14="http://schemas.microsoft.com/office/powerpoint/2010/main" val="206500523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14C868-7848-7447-9FAC-1DCC65B32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28" y="3429000"/>
            <a:ext cx="8246810" cy="2899405"/>
          </a:xfrm>
          <a:prstGeom prst="rect">
            <a:avLst/>
          </a:prstGeom>
        </p:spPr>
      </p:pic>
      <p:sp>
        <p:nvSpPr>
          <p:cNvPr id="2" name="Title 1"/>
          <p:cNvSpPr>
            <a:spLocks noGrp="1"/>
          </p:cNvSpPr>
          <p:nvPr>
            <p:ph type="title"/>
          </p:nvPr>
        </p:nvSpPr>
        <p:spPr/>
        <p:txBody>
          <a:bodyPr/>
          <a:lstStyle/>
          <a:p>
            <a:r>
              <a:rPr lang="en-US" dirty="0">
                <a:solidFill>
                  <a:schemeClr val="accent1"/>
                </a:solidFill>
              </a:rPr>
              <a:t>Lending Trends: </a:t>
            </a:r>
            <a:r>
              <a:rPr lang="en-US" b="0" dirty="0">
                <a:solidFill>
                  <a:schemeClr val="bg1">
                    <a:lumMod val="50000"/>
                  </a:schemeClr>
                </a:solidFill>
              </a:rPr>
              <a:t>credit performance</a:t>
            </a:r>
          </a:p>
        </p:txBody>
      </p:sp>
      <p:sp>
        <p:nvSpPr>
          <p:cNvPr id="3" name="Content Placeholder 2"/>
          <p:cNvSpPr>
            <a:spLocks noGrp="1"/>
          </p:cNvSpPr>
          <p:nvPr>
            <p:ph idx="1"/>
          </p:nvPr>
        </p:nvSpPr>
        <p:spPr>
          <a:xfrm>
            <a:off x="457200" y="1143002"/>
            <a:ext cx="4876800" cy="290898"/>
          </a:xfrm>
        </p:spPr>
        <p:txBody>
          <a:bodyPr>
            <a:normAutofit/>
          </a:bodyPr>
          <a:lstStyle/>
          <a:p>
            <a:r>
              <a:rPr lang="en-US" dirty="0">
                <a:solidFill>
                  <a:schemeClr val="bg1">
                    <a:lumMod val="50000"/>
                  </a:schemeClr>
                </a:solidFill>
              </a:rPr>
              <a:t>Moody’s B-rated Corporate Loans</a:t>
            </a:r>
          </a:p>
          <a:p>
            <a:endParaRPr lang="en-US" dirty="0"/>
          </a:p>
        </p:txBody>
      </p:sp>
      <p:pic>
        <p:nvPicPr>
          <p:cNvPr id="102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81" y="1610522"/>
            <a:ext cx="82962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a:extLst>
              <a:ext uri="{FF2B5EF4-FFF2-40B4-BE49-F238E27FC236}">
                <a16:creationId xmlns:a16="http://schemas.microsoft.com/office/drawing/2014/main" id="{6EE424E7-0551-114A-A7F1-1D74B7379C69}"/>
              </a:ext>
            </a:extLst>
          </p:cNvPr>
          <p:cNvSpPr/>
          <p:nvPr/>
        </p:nvSpPr>
        <p:spPr>
          <a:xfrm>
            <a:off x="1828800" y="6126480"/>
            <a:ext cx="3108960" cy="246221"/>
          </a:xfrm>
          <a:prstGeom prst="rect">
            <a:avLst/>
          </a:prstGeom>
        </p:spPr>
        <p:txBody>
          <a:bodyPr wrap="square">
            <a:spAutoFit/>
          </a:bodyPr>
          <a:lstStyle/>
          <a:p>
            <a:r>
              <a:rPr lang="en-US" sz="1000" dirty="0">
                <a:cs typeface="Arial" panose="020B0604020202020204" pitchFamily="34" charset="0"/>
              </a:rPr>
              <a:t>Source: Deutsche Bank Default Study April 2020</a:t>
            </a:r>
            <a:endParaRPr lang="en-US" sz="1000" dirty="0"/>
          </a:p>
        </p:txBody>
      </p:sp>
      <p:sp>
        <p:nvSpPr>
          <p:cNvPr id="11" name="Oval 10">
            <a:extLst>
              <a:ext uri="{FF2B5EF4-FFF2-40B4-BE49-F238E27FC236}">
                <a16:creationId xmlns:a16="http://schemas.microsoft.com/office/drawing/2014/main" id="{1A5AB308-29C9-9A4D-8638-607C2E76AB04}"/>
              </a:ext>
            </a:extLst>
          </p:cNvPr>
          <p:cNvSpPr/>
          <p:nvPr/>
        </p:nvSpPr>
        <p:spPr>
          <a:xfrm>
            <a:off x="2697480" y="4389120"/>
            <a:ext cx="411480" cy="128016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7511CF-ADEB-C249-833B-BF9B6CC6CF85}"/>
              </a:ext>
            </a:extLst>
          </p:cNvPr>
          <p:cNvSpPr/>
          <p:nvPr/>
        </p:nvSpPr>
        <p:spPr>
          <a:xfrm>
            <a:off x="6629400" y="1540057"/>
            <a:ext cx="594360" cy="1431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B500013-9F19-8C4C-BD10-B3A3540E57F5}"/>
              </a:ext>
            </a:extLst>
          </p:cNvPr>
          <p:cNvSpPr/>
          <p:nvPr/>
        </p:nvSpPr>
        <p:spPr>
          <a:xfrm>
            <a:off x="1703333" y="1670094"/>
            <a:ext cx="777240" cy="1431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807EB7-5760-1B4E-9C88-17B7B6B636EA}"/>
              </a:ext>
            </a:extLst>
          </p:cNvPr>
          <p:cNvSpPr/>
          <p:nvPr/>
        </p:nvSpPr>
        <p:spPr>
          <a:xfrm>
            <a:off x="4972444" y="3029035"/>
            <a:ext cx="1062596" cy="289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10E3409-3075-9947-B22A-E5412F69411F}"/>
              </a:ext>
            </a:extLst>
          </p:cNvPr>
          <p:cNvSpPr txBox="1"/>
          <p:nvPr/>
        </p:nvSpPr>
        <p:spPr>
          <a:xfrm>
            <a:off x="11529848" y="4162097"/>
            <a:ext cx="65" cy="184666"/>
          </a:xfrm>
          <a:prstGeom prst="rect">
            <a:avLst/>
          </a:prstGeom>
          <a:noFill/>
          <a:ln>
            <a:solidFill>
              <a:srgbClr val="FFC000"/>
            </a:solidFill>
          </a:ln>
        </p:spPr>
        <p:txBody>
          <a:bodyPr wrap="none" lIns="0" tIns="0" rIns="0" bIns="0" rtlCol="0">
            <a:spAutoFit/>
          </a:bodyPr>
          <a:lstStyle/>
          <a:p>
            <a:endParaRPr lang="en-US" sz="1200" dirty="0"/>
          </a:p>
        </p:txBody>
      </p:sp>
      <p:sp>
        <p:nvSpPr>
          <p:cNvPr id="20" name="Oval 19">
            <a:extLst>
              <a:ext uri="{FF2B5EF4-FFF2-40B4-BE49-F238E27FC236}">
                <a16:creationId xmlns:a16="http://schemas.microsoft.com/office/drawing/2014/main" id="{62AD4561-B9FA-7640-BA2C-474D06A7EF35}"/>
              </a:ext>
            </a:extLst>
          </p:cNvPr>
          <p:cNvSpPr/>
          <p:nvPr/>
        </p:nvSpPr>
        <p:spPr>
          <a:xfrm>
            <a:off x="6626772" y="3473069"/>
            <a:ext cx="1128286" cy="28956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58A01A-E05B-324B-9DBD-6CE8106F382E}"/>
              </a:ext>
            </a:extLst>
          </p:cNvPr>
          <p:cNvSpPr txBox="1"/>
          <p:nvPr/>
        </p:nvSpPr>
        <p:spPr>
          <a:xfrm>
            <a:off x="12559862" y="3741683"/>
            <a:ext cx="65" cy="184666"/>
          </a:xfrm>
          <a:prstGeom prst="rect">
            <a:avLst/>
          </a:prstGeom>
          <a:noFill/>
          <a:ln>
            <a:solidFill>
              <a:srgbClr val="FF0000"/>
            </a:solidFill>
          </a:ln>
        </p:spPr>
        <p:txBody>
          <a:bodyPr wrap="none" lIns="0" tIns="0" rIns="0" bIns="0" rtlCol="0">
            <a:spAutoFit/>
          </a:bodyPr>
          <a:lstStyle/>
          <a:p>
            <a:endParaRPr lang="en-US" sz="1200" dirty="0"/>
          </a:p>
        </p:txBody>
      </p:sp>
      <p:sp>
        <p:nvSpPr>
          <p:cNvPr id="22" name="Oval 21">
            <a:extLst>
              <a:ext uri="{FF2B5EF4-FFF2-40B4-BE49-F238E27FC236}">
                <a16:creationId xmlns:a16="http://schemas.microsoft.com/office/drawing/2014/main" id="{7F5F10F2-5A83-E84F-B328-6D12DABCCD52}"/>
              </a:ext>
            </a:extLst>
          </p:cNvPr>
          <p:cNvSpPr/>
          <p:nvPr/>
        </p:nvSpPr>
        <p:spPr>
          <a:xfrm>
            <a:off x="848191" y="3689236"/>
            <a:ext cx="858447" cy="28956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E3081-407E-4040-88A1-A4FC9F4D0BB1}"/>
              </a:ext>
            </a:extLst>
          </p:cNvPr>
          <p:cNvSpPr/>
          <p:nvPr/>
        </p:nvSpPr>
        <p:spPr>
          <a:xfrm>
            <a:off x="6009040" y="3051183"/>
            <a:ext cx="617732" cy="289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75388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6A7FE9-C6B6-B040-92B3-EBB94A6ADF9F}"/>
              </a:ext>
            </a:extLst>
          </p:cNvPr>
          <p:cNvPicPr>
            <a:picLocks noChangeAspect="1"/>
          </p:cNvPicPr>
          <p:nvPr/>
        </p:nvPicPr>
        <p:blipFill>
          <a:blip r:embed="rId3"/>
          <a:stretch>
            <a:fillRect/>
          </a:stretch>
        </p:blipFill>
        <p:spPr>
          <a:xfrm>
            <a:off x="457199" y="2679700"/>
            <a:ext cx="8411361" cy="2989580"/>
          </a:xfrm>
          <a:prstGeom prst="rect">
            <a:avLst/>
          </a:prstGeom>
        </p:spPr>
      </p:pic>
      <p:sp>
        <p:nvSpPr>
          <p:cNvPr id="2" name="Title 1"/>
          <p:cNvSpPr>
            <a:spLocks noGrp="1"/>
          </p:cNvSpPr>
          <p:nvPr>
            <p:ph type="title"/>
          </p:nvPr>
        </p:nvSpPr>
        <p:spPr/>
        <p:txBody>
          <a:bodyPr>
            <a:normAutofit/>
          </a:bodyPr>
          <a:lstStyle/>
          <a:p>
            <a:r>
              <a:rPr lang="en-US" dirty="0">
                <a:solidFill>
                  <a:srgbClr val="0070C0"/>
                </a:solidFill>
              </a:rPr>
              <a:t>Toy CLO Structure</a:t>
            </a:r>
            <a:endParaRPr lang="en-US" sz="2000" dirty="0">
              <a:solidFill>
                <a:srgbClr val="0070C0"/>
              </a:solidFill>
            </a:endParaRPr>
          </a:p>
        </p:txBody>
      </p:sp>
      <p:sp>
        <p:nvSpPr>
          <p:cNvPr id="3" name="Content Placeholder 2"/>
          <p:cNvSpPr>
            <a:spLocks noGrp="1"/>
          </p:cNvSpPr>
          <p:nvPr>
            <p:ph idx="1"/>
          </p:nvPr>
        </p:nvSpPr>
        <p:spPr>
          <a:xfrm>
            <a:off x="457200" y="1143001"/>
            <a:ext cx="8229600" cy="1447799"/>
          </a:xfrm>
        </p:spPr>
        <p:txBody>
          <a:bodyPr>
            <a:normAutofit/>
          </a:bodyPr>
          <a:lstStyle/>
          <a:p>
            <a:pPr marL="0" indent="0">
              <a:buNone/>
            </a:pPr>
            <a:r>
              <a:rPr lang="en-US" dirty="0"/>
              <a:t>1) Senior/Subordinate with Residual</a:t>
            </a:r>
          </a:p>
          <a:p>
            <a:pPr lvl="1"/>
            <a:r>
              <a:rPr lang="en-US" dirty="0"/>
              <a:t>Assets: $100MM notional, 7.5% coupon</a:t>
            </a:r>
          </a:p>
          <a:p>
            <a:pPr lvl="1"/>
            <a:r>
              <a:rPr lang="en-US" dirty="0"/>
              <a:t>Senior: $75MM,                   5%</a:t>
            </a:r>
          </a:p>
          <a:p>
            <a:pPr lvl="1"/>
            <a:r>
              <a:rPr lang="en-US" dirty="0"/>
              <a:t>Sub:      $25MM,                   7.5% </a:t>
            </a:r>
          </a:p>
        </p:txBody>
      </p:sp>
      <p:sp>
        <p:nvSpPr>
          <p:cNvPr id="9" name="Oval 8"/>
          <p:cNvSpPr/>
          <p:nvPr/>
        </p:nvSpPr>
        <p:spPr>
          <a:xfrm>
            <a:off x="6355080" y="5257800"/>
            <a:ext cx="2286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3933825" y="6019800"/>
            <a:ext cx="2314575"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Bond-owners: happy</a:t>
            </a:r>
          </a:p>
        </p:txBody>
      </p:sp>
      <p:cxnSp>
        <p:nvCxnSpPr>
          <p:cNvPr id="11" name="Straight Arrow Connector 10"/>
          <p:cNvCxnSpPr>
            <a:stCxn id="10" idx="0"/>
            <a:endCxn id="9" idx="4"/>
          </p:cNvCxnSpPr>
          <p:nvPr/>
        </p:nvCxnSpPr>
        <p:spPr>
          <a:xfrm flipV="1">
            <a:off x="5091113" y="5486400"/>
            <a:ext cx="1378267" cy="53340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43425" y="5257800"/>
            <a:ext cx="2286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0" idx="0"/>
            <a:endCxn id="12" idx="4"/>
          </p:cNvCxnSpPr>
          <p:nvPr/>
        </p:nvCxnSpPr>
        <p:spPr>
          <a:xfrm flipH="1" flipV="1">
            <a:off x="4657725" y="5486400"/>
            <a:ext cx="433388" cy="53340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290560" y="5440680"/>
            <a:ext cx="5334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6476999" y="6096000"/>
            <a:ext cx="2314575"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err="1"/>
              <a:t>Resid</a:t>
            </a:r>
            <a:r>
              <a:rPr lang="en-US" sz="2600" dirty="0"/>
              <a:t>-owner</a:t>
            </a:r>
            <a:r>
              <a:rPr lang="en-US" dirty="0"/>
              <a:t>: very happy</a:t>
            </a:r>
          </a:p>
        </p:txBody>
      </p:sp>
      <p:cxnSp>
        <p:nvCxnSpPr>
          <p:cNvPr id="23" name="Straight Arrow Connector 22"/>
          <p:cNvCxnSpPr>
            <a:stCxn id="22" idx="0"/>
            <a:endCxn id="21" idx="4"/>
          </p:cNvCxnSpPr>
          <p:nvPr/>
        </p:nvCxnSpPr>
        <p:spPr>
          <a:xfrm flipV="1">
            <a:off x="7634287" y="5669280"/>
            <a:ext cx="922973" cy="42672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3162"/>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3F351-8B10-5047-B263-52FD65596955}"/>
              </a:ext>
            </a:extLst>
          </p:cNvPr>
          <p:cNvPicPr>
            <a:picLocks noChangeAspect="1"/>
          </p:cNvPicPr>
          <p:nvPr/>
        </p:nvPicPr>
        <p:blipFill>
          <a:blip r:embed="rId3"/>
          <a:stretch>
            <a:fillRect/>
          </a:stretch>
        </p:blipFill>
        <p:spPr>
          <a:xfrm>
            <a:off x="457200" y="2667000"/>
            <a:ext cx="8468676" cy="3009951"/>
          </a:xfrm>
          <a:prstGeom prst="rect">
            <a:avLst/>
          </a:prstGeom>
        </p:spPr>
      </p:pic>
      <p:sp>
        <p:nvSpPr>
          <p:cNvPr id="2" name="Title 1"/>
          <p:cNvSpPr>
            <a:spLocks noGrp="1"/>
          </p:cNvSpPr>
          <p:nvPr>
            <p:ph type="title"/>
          </p:nvPr>
        </p:nvSpPr>
        <p:spPr/>
        <p:txBody>
          <a:bodyPr>
            <a:normAutofit/>
          </a:bodyPr>
          <a:lstStyle/>
          <a:p>
            <a:r>
              <a:rPr lang="en-US" dirty="0"/>
              <a:t>Toy CLO Structure</a:t>
            </a:r>
            <a:endParaRPr lang="en-US" sz="2000" dirty="0"/>
          </a:p>
        </p:txBody>
      </p:sp>
      <p:sp>
        <p:nvSpPr>
          <p:cNvPr id="3" name="Content Placeholder 2"/>
          <p:cNvSpPr>
            <a:spLocks noGrp="1"/>
          </p:cNvSpPr>
          <p:nvPr>
            <p:ph idx="1"/>
          </p:nvPr>
        </p:nvSpPr>
        <p:spPr>
          <a:xfrm>
            <a:off x="457200" y="1143001"/>
            <a:ext cx="8229600" cy="1066799"/>
          </a:xfrm>
        </p:spPr>
        <p:txBody>
          <a:bodyPr>
            <a:normAutofit/>
          </a:bodyPr>
          <a:lstStyle/>
          <a:p>
            <a:pPr marL="0" indent="0">
              <a:buNone/>
            </a:pPr>
            <a:r>
              <a:rPr lang="en-US" dirty="0"/>
              <a:t>2) Assuming</a:t>
            </a:r>
          </a:p>
          <a:p>
            <a:pPr lvl="1"/>
            <a:r>
              <a:rPr lang="en-US" dirty="0"/>
              <a:t>1% annual default rate</a:t>
            </a:r>
          </a:p>
          <a:p>
            <a:pPr lvl="1"/>
            <a:r>
              <a:rPr lang="en-US" dirty="0"/>
              <a:t>0% recovery</a:t>
            </a:r>
          </a:p>
        </p:txBody>
      </p:sp>
      <p:sp>
        <p:nvSpPr>
          <p:cNvPr id="5" name="Oval 4"/>
          <p:cNvSpPr/>
          <p:nvPr/>
        </p:nvSpPr>
        <p:spPr>
          <a:xfrm>
            <a:off x="6446520" y="52578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5283658" y="5993130"/>
            <a:ext cx="1519097"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Sub: not happy</a:t>
            </a:r>
          </a:p>
        </p:txBody>
      </p:sp>
      <p:cxnSp>
        <p:nvCxnSpPr>
          <p:cNvPr id="7" name="Straight Arrow Connector 6"/>
          <p:cNvCxnSpPr>
            <a:stCxn id="8" idx="0"/>
            <a:endCxn id="5" idx="3"/>
          </p:cNvCxnSpPr>
          <p:nvPr/>
        </p:nvCxnSpPr>
        <p:spPr>
          <a:xfrm flipV="1">
            <a:off x="6043207" y="5452922"/>
            <a:ext cx="436791" cy="5402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382000" y="5440680"/>
            <a:ext cx="5334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7200899" y="6126480"/>
            <a:ext cx="1714501"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err="1"/>
              <a:t>Resid</a:t>
            </a:r>
            <a:r>
              <a:rPr lang="en-US" dirty="0"/>
              <a:t>: rather happy</a:t>
            </a:r>
          </a:p>
        </p:txBody>
      </p:sp>
      <p:cxnSp>
        <p:nvCxnSpPr>
          <p:cNvPr id="14" name="Straight Arrow Connector 13"/>
          <p:cNvCxnSpPr>
            <a:stCxn id="13" idx="0"/>
            <a:endCxn id="12" idx="4"/>
          </p:cNvCxnSpPr>
          <p:nvPr/>
        </p:nvCxnSpPr>
        <p:spPr>
          <a:xfrm flipV="1">
            <a:off x="8058150" y="5669280"/>
            <a:ext cx="590550" cy="45720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617720" y="5257800"/>
            <a:ext cx="2286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3805238" y="5876925"/>
            <a:ext cx="1009650"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a:t>Sr</a:t>
            </a:r>
            <a:r>
              <a:rPr lang="en-US" sz="1600" dirty="0"/>
              <a:t>: happy</a:t>
            </a:r>
          </a:p>
        </p:txBody>
      </p:sp>
      <p:cxnSp>
        <p:nvCxnSpPr>
          <p:cNvPr id="23" name="Straight Arrow Connector 22"/>
          <p:cNvCxnSpPr>
            <a:stCxn id="22" idx="0"/>
            <a:endCxn id="21" idx="4"/>
          </p:cNvCxnSpPr>
          <p:nvPr/>
        </p:nvCxnSpPr>
        <p:spPr>
          <a:xfrm flipV="1">
            <a:off x="4310063" y="5486400"/>
            <a:ext cx="421957" cy="39052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2525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8AB4FB-397C-584B-A8E3-5FFFBC8ACED0}"/>
              </a:ext>
            </a:extLst>
          </p:cNvPr>
          <p:cNvPicPr>
            <a:picLocks noChangeAspect="1"/>
          </p:cNvPicPr>
          <p:nvPr/>
        </p:nvPicPr>
        <p:blipFill>
          <a:blip r:embed="rId3"/>
          <a:stretch>
            <a:fillRect/>
          </a:stretch>
        </p:blipFill>
        <p:spPr>
          <a:xfrm>
            <a:off x="457200" y="2674214"/>
            <a:ext cx="8458387" cy="3006294"/>
          </a:xfrm>
          <a:prstGeom prst="rect">
            <a:avLst/>
          </a:prstGeom>
        </p:spPr>
      </p:pic>
      <p:sp>
        <p:nvSpPr>
          <p:cNvPr id="2" name="Title 1"/>
          <p:cNvSpPr>
            <a:spLocks noGrp="1"/>
          </p:cNvSpPr>
          <p:nvPr>
            <p:ph type="title"/>
          </p:nvPr>
        </p:nvSpPr>
        <p:spPr/>
        <p:txBody>
          <a:bodyPr>
            <a:normAutofit/>
          </a:bodyPr>
          <a:lstStyle/>
          <a:p>
            <a:r>
              <a:rPr lang="en-US" dirty="0"/>
              <a:t>Toy CLO Structure</a:t>
            </a:r>
            <a:endParaRPr lang="en-US" sz="2000" dirty="0"/>
          </a:p>
        </p:txBody>
      </p:sp>
      <p:sp>
        <p:nvSpPr>
          <p:cNvPr id="3" name="Content Placeholder 2"/>
          <p:cNvSpPr>
            <a:spLocks noGrp="1"/>
          </p:cNvSpPr>
          <p:nvPr>
            <p:ph idx="1"/>
          </p:nvPr>
        </p:nvSpPr>
        <p:spPr>
          <a:xfrm>
            <a:off x="457200" y="1143001"/>
            <a:ext cx="8229600" cy="1066799"/>
          </a:xfrm>
        </p:spPr>
        <p:txBody>
          <a:bodyPr>
            <a:normAutofit/>
          </a:bodyPr>
          <a:lstStyle/>
          <a:p>
            <a:pPr marL="0" indent="0">
              <a:buNone/>
            </a:pPr>
            <a:r>
              <a:rPr lang="en-US" dirty="0"/>
              <a:t>3) Assuming</a:t>
            </a:r>
          </a:p>
          <a:p>
            <a:pPr lvl="1"/>
            <a:r>
              <a:rPr lang="en-US" dirty="0">
                <a:solidFill>
                  <a:srgbClr val="FF0000"/>
                </a:solidFill>
              </a:rPr>
              <a:t>3.1% </a:t>
            </a:r>
            <a:r>
              <a:rPr lang="en-US" dirty="0"/>
              <a:t>annual default rate </a:t>
            </a:r>
          </a:p>
          <a:p>
            <a:pPr lvl="1"/>
            <a:r>
              <a:rPr lang="en-US" dirty="0"/>
              <a:t>0% recovery</a:t>
            </a:r>
          </a:p>
        </p:txBody>
      </p:sp>
      <p:sp>
        <p:nvSpPr>
          <p:cNvPr id="16" name="Content Placeholder 2"/>
          <p:cNvSpPr txBox="1">
            <a:spLocks/>
          </p:cNvSpPr>
          <p:nvPr/>
        </p:nvSpPr>
        <p:spPr>
          <a:xfrm>
            <a:off x="5334000" y="5949518"/>
            <a:ext cx="1461947"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Sub: not happy</a:t>
            </a:r>
          </a:p>
        </p:txBody>
      </p:sp>
      <p:sp>
        <p:nvSpPr>
          <p:cNvPr id="17" name="Oval 16"/>
          <p:cNvSpPr/>
          <p:nvPr/>
        </p:nvSpPr>
        <p:spPr>
          <a:xfrm>
            <a:off x="8382000" y="5486400"/>
            <a:ext cx="5334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6934200" y="6191250"/>
            <a:ext cx="2062305"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err="1"/>
              <a:t>Resid</a:t>
            </a:r>
            <a:r>
              <a:rPr lang="en-US" dirty="0"/>
              <a:t>: somewhat happy</a:t>
            </a:r>
          </a:p>
        </p:txBody>
      </p:sp>
      <p:cxnSp>
        <p:nvCxnSpPr>
          <p:cNvPr id="19" name="Straight Arrow Connector 18"/>
          <p:cNvCxnSpPr>
            <a:stCxn id="18" idx="0"/>
            <a:endCxn id="17" idx="4"/>
          </p:cNvCxnSpPr>
          <p:nvPr/>
        </p:nvCxnSpPr>
        <p:spPr>
          <a:xfrm flipV="1">
            <a:off x="7965353" y="5715000"/>
            <a:ext cx="683347" cy="47625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454140" y="5303520"/>
            <a:ext cx="2667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16" idx="0"/>
            <a:endCxn id="20" idx="4"/>
          </p:cNvCxnSpPr>
          <p:nvPr/>
        </p:nvCxnSpPr>
        <p:spPr>
          <a:xfrm flipV="1">
            <a:off x="6064974" y="5532120"/>
            <a:ext cx="522516" cy="4173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3962400" y="5876925"/>
            <a:ext cx="1371600"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a:t>Sr</a:t>
            </a:r>
            <a:r>
              <a:rPr lang="en-US" sz="1600" dirty="0"/>
              <a:t>: not happy</a:t>
            </a:r>
          </a:p>
        </p:txBody>
      </p:sp>
      <p:sp>
        <p:nvSpPr>
          <p:cNvPr id="28" name="Oval 27"/>
          <p:cNvSpPr/>
          <p:nvPr/>
        </p:nvSpPr>
        <p:spPr>
          <a:xfrm>
            <a:off x="4663440" y="52959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cxnSpLocks/>
            <a:stCxn id="26" idx="0"/>
            <a:endCxn id="28" idx="4"/>
          </p:cNvCxnSpPr>
          <p:nvPr/>
        </p:nvCxnSpPr>
        <p:spPr>
          <a:xfrm flipV="1">
            <a:off x="4648200" y="5524500"/>
            <a:ext cx="129540" cy="3524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918751"/>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solidFill>
                  <a:schemeClr val="accent1"/>
                </a:solidFill>
              </a:rPr>
              <a:t>Corporate Loans: Definitions</a:t>
            </a:r>
          </a:p>
        </p:txBody>
      </p:sp>
      <p:sp>
        <p:nvSpPr>
          <p:cNvPr id="3" name="Rectangle 2"/>
          <p:cNvSpPr/>
          <p:nvPr/>
        </p:nvSpPr>
        <p:spPr>
          <a:xfrm>
            <a:off x="457200" y="1277064"/>
            <a:ext cx="8229600" cy="5693858"/>
          </a:xfrm>
          <a:prstGeom prst="rect">
            <a:avLst/>
          </a:prstGeom>
        </p:spPr>
        <p:txBody>
          <a:bodyPr wrap="square" lIns="91430" tIns="45716" rIns="91430" bIns="45716">
            <a:spAutoFit/>
          </a:bodyPr>
          <a:lstStyle/>
          <a:p>
            <a:r>
              <a:rPr lang="en-US" sz="1400" dirty="0">
                <a:cs typeface="Arial" panose="020B0604020202020204" pitchFamily="34" charset="0"/>
              </a:rPr>
              <a:t>Corporate Lending 	= Wholesale Lending </a:t>
            </a:r>
          </a:p>
          <a:p>
            <a:r>
              <a:rPr lang="en-US" sz="1400" dirty="0">
                <a:cs typeface="Arial" panose="020B0604020202020204" pitchFamily="34" charset="0"/>
              </a:rPr>
              <a:t>		= Commercial and Industrial (“C&amp;I”) Lending </a:t>
            </a:r>
          </a:p>
          <a:p>
            <a:r>
              <a:rPr lang="en-US" sz="1400" dirty="0">
                <a:cs typeface="Arial" panose="020B0604020202020204" pitchFamily="34" charset="0"/>
              </a:rPr>
              <a:t>		= Syndicated Lending</a:t>
            </a:r>
          </a:p>
          <a:p>
            <a:endParaRPr lang="en-US" sz="1400" dirty="0">
              <a:cs typeface="Arial" panose="020B0604020202020204" pitchFamily="34" charset="0"/>
            </a:endParaRPr>
          </a:p>
          <a:p>
            <a:endParaRPr lang="en-US" sz="1400" dirty="0">
              <a:cs typeface="Arial" panose="020B0604020202020204" pitchFamily="34" charset="0"/>
            </a:endParaRPr>
          </a:p>
          <a:p>
            <a:r>
              <a:rPr lang="en-US" sz="1400" dirty="0">
                <a:cs typeface="Arial" panose="020B0604020202020204" pitchFamily="34" charset="0"/>
              </a:rPr>
              <a:t>Facility:  debt instrument under which loans are provided</a:t>
            </a:r>
          </a:p>
          <a:p>
            <a:endParaRPr lang="en-US" sz="1400" dirty="0">
              <a:cs typeface="Arial" panose="020B0604020202020204" pitchFamily="34" charset="0"/>
            </a:endParaRPr>
          </a:p>
          <a:p>
            <a:pPr marL="466725" lvl="1"/>
            <a:r>
              <a:rPr lang="en-US" sz="1400" dirty="0">
                <a:cs typeface="Arial" panose="020B0604020202020204" pitchFamily="34" charset="0"/>
              </a:rPr>
              <a:t>Commitments 	= Credit Line </a:t>
            </a:r>
          </a:p>
          <a:p>
            <a:pPr marL="466725" lvl="1"/>
            <a:r>
              <a:rPr lang="en-US" sz="1400" dirty="0">
                <a:cs typeface="Arial" panose="020B0604020202020204" pitchFamily="34" charset="0"/>
              </a:rPr>
              <a:t>		= Lender’s Obligation to Lend in the future (similar to a Credit Card)</a:t>
            </a:r>
          </a:p>
          <a:p>
            <a:pPr marL="2286000" lvl="1" indent="-1828800"/>
            <a:r>
              <a:rPr lang="en-US" sz="1400" dirty="0">
                <a:cs typeface="Arial" panose="020B0604020202020204" pitchFamily="34" charset="0"/>
              </a:rPr>
              <a:t>vs.</a:t>
            </a:r>
          </a:p>
          <a:p>
            <a:pPr lvl="1"/>
            <a:endParaRPr lang="en-US" sz="1400" dirty="0">
              <a:cs typeface="Arial" panose="020B0604020202020204" pitchFamily="34" charset="0"/>
            </a:endParaRPr>
          </a:p>
          <a:p>
            <a:pPr lvl="1"/>
            <a:r>
              <a:rPr lang="en-US" sz="1400" dirty="0">
                <a:cs typeface="Arial" panose="020B0604020202020204" pitchFamily="34" charset="0"/>
              </a:rPr>
              <a:t>Loans 	= Money that is actually lent to the Borrower </a:t>
            </a:r>
          </a:p>
          <a:p>
            <a:pPr lvl="1"/>
            <a:r>
              <a:rPr lang="en-US" sz="1400" dirty="0">
                <a:cs typeface="Arial" panose="020B0604020202020204" pitchFamily="34" charset="0"/>
              </a:rPr>
              <a:t>		= Funded Commitment </a:t>
            </a:r>
          </a:p>
          <a:p>
            <a:pPr lvl="1"/>
            <a:r>
              <a:rPr lang="en-US" sz="1400" dirty="0">
                <a:cs typeface="Arial" panose="020B0604020202020204" pitchFamily="34" charset="0"/>
              </a:rPr>
              <a:t>		= Drawn Amount</a:t>
            </a:r>
          </a:p>
          <a:p>
            <a:endParaRPr lang="en-US" sz="1400" i="1" dirty="0">
              <a:cs typeface="Arial" panose="020B0604020202020204" pitchFamily="34" charset="0"/>
            </a:endParaRPr>
          </a:p>
          <a:p>
            <a:endParaRPr lang="en-US" sz="1400" i="1" dirty="0">
              <a:cs typeface="Arial" panose="020B0604020202020204" pitchFamily="34" charset="0"/>
            </a:endParaRPr>
          </a:p>
          <a:p>
            <a:pPr marL="1828800" indent="-1828800"/>
            <a:r>
              <a:rPr lang="en-US" sz="1400" i="1" dirty="0">
                <a:cs typeface="Arial" panose="020B0604020202020204" pitchFamily="34" charset="0"/>
              </a:rPr>
              <a:t>Lenders:	</a:t>
            </a:r>
            <a:r>
              <a:rPr lang="en-US" sz="1400" dirty="0">
                <a:cs typeface="Arial" panose="020B0604020202020204" pitchFamily="34" charset="0"/>
              </a:rPr>
              <a:t>Typically Banks: 	Bank of America, Citi, JPMorgan, Wells Fargo, etc.</a:t>
            </a:r>
          </a:p>
          <a:p>
            <a:pPr marL="1828800" indent="-1828800"/>
            <a:r>
              <a:rPr lang="en-US" sz="1400" dirty="0">
                <a:cs typeface="Arial" panose="020B0604020202020204" pitchFamily="34" charset="0"/>
              </a:rPr>
              <a:t>	</a:t>
            </a:r>
            <a:r>
              <a:rPr lang="en-US" sz="1400" dirty="0">
                <a:solidFill>
                  <a:schemeClr val="tx1">
                    <a:lumMod val="50000"/>
                    <a:lumOff val="50000"/>
                  </a:schemeClr>
                </a:solidFill>
                <a:cs typeface="Arial" panose="020B0604020202020204" pitchFamily="34" charset="0"/>
              </a:rPr>
              <a:t>But also: 		Jefferies, KKR etc. </a:t>
            </a:r>
          </a:p>
          <a:p>
            <a:pPr marL="1828800" indent="-1828800"/>
            <a:endParaRPr lang="en-US" sz="1400" dirty="0">
              <a:solidFill>
                <a:schemeClr val="tx1">
                  <a:lumMod val="50000"/>
                  <a:lumOff val="50000"/>
                </a:schemeClr>
              </a:solidFill>
              <a:cs typeface="Arial" panose="020B0604020202020204" pitchFamily="34" charset="0"/>
            </a:endParaRPr>
          </a:p>
          <a:p>
            <a:pPr marL="1828800" indent="-1828800"/>
            <a:endParaRPr lang="en-US" sz="1400" dirty="0">
              <a:cs typeface="Arial" panose="020B0604020202020204" pitchFamily="34" charset="0"/>
            </a:endParaRPr>
          </a:p>
          <a:p>
            <a:pPr marL="1828800" indent="-1828800"/>
            <a:r>
              <a:rPr lang="en-US" sz="1400" i="1" dirty="0">
                <a:cs typeface="Arial" panose="020B0604020202020204" pitchFamily="34" charset="0"/>
              </a:rPr>
              <a:t>Borrowers</a:t>
            </a:r>
            <a:r>
              <a:rPr lang="en-US" sz="1400" dirty="0">
                <a:cs typeface="Arial" panose="020B0604020202020204" pitchFamily="34" charset="0"/>
              </a:rPr>
              <a:t>: 	</a:t>
            </a:r>
            <a:r>
              <a:rPr lang="en-US" sz="1400" dirty="0">
                <a:solidFill>
                  <a:schemeClr val="tx1">
                    <a:lumMod val="50000"/>
                    <a:lumOff val="50000"/>
                  </a:schemeClr>
                </a:solidFill>
                <a:cs typeface="Arial" panose="020B0604020202020204" pitchFamily="34" charset="0"/>
              </a:rPr>
              <a:t>Wal-Mart, Abbott Labs, PetSmart, etc. </a:t>
            </a:r>
          </a:p>
          <a:p>
            <a:pPr marL="1828800" indent="-1828800"/>
            <a:r>
              <a:rPr lang="en-US" sz="1400" dirty="0">
                <a:solidFill>
                  <a:schemeClr val="tx1">
                    <a:lumMod val="50000"/>
                    <a:lumOff val="50000"/>
                  </a:schemeClr>
                </a:solidFill>
                <a:cs typeface="Arial" panose="020B0604020202020204" pitchFamily="34" charset="0"/>
              </a:rPr>
              <a:t>	+ Tax-Exempts, Financials, SPVs (sometimes) </a:t>
            </a:r>
          </a:p>
          <a:p>
            <a:pPr marL="1828800" indent="-1828800"/>
            <a:r>
              <a:rPr lang="en-US" sz="1400" dirty="0">
                <a:solidFill>
                  <a:schemeClr val="tx1">
                    <a:lumMod val="50000"/>
                    <a:lumOff val="50000"/>
                  </a:schemeClr>
                </a:solidFill>
                <a:cs typeface="Arial" panose="020B0604020202020204" pitchFamily="34" charset="0"/>
              </a:rPr>
              <a:t>	Generally, &gt;$50MM in EBITDA (if smaller, known as “Middle Market”)</a:t>
            </a:r>
          </a:p>
          <a:p>
            <a:pPr marL="1828800" indent="-1828800"/>
            <a:endParaRPr lang="en-US" sz="1400" dirty="0">
              <a:solidFill>
                <a:schemeClr val="tx1">
                  <a:lumMod val="50000"/>
                  <a:lumOff val="50000"/>
                </a:schemeClr>
              </a:solidFill>
              <a:cs typeface="Arial" panose="020B0604020202020204" pitchFamily="34" charset="0"/>
            </a:endParaRPr>
          </a:p>
          <a:p>
            <a:pPr marL="1828800" indent="-1828800"/>
            <a:endParaRPr lang="en-US" sz="1400" dirty="0">
              <a:cs typeface="Arial" panose="020B0604020202020204" pitchFamily="34" charset="0"/>
            </a:endParaRPr>
          </a:p>
        </p:txBody>
      </p:sp>
    </p:spTree>
    <p:extLst>
      <p:ext uri="{BB962C8B-B14F-4D97-AF65-F5344CB8AC3E}">
        <p14:creationId xmlns:p14="http://schemas.microsoft.com/office/powerpoint/2010/main" val="977669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6" end="1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0DB15F-929E-724B-ABC7-B2652A4877E8}"/>
              </a:ext>
            </a:extLst>
          </p:cNvPr>
          <p:cNvPicPr>
            <a:picLocks noChangeAspect="1"/>
          </p:cNvPicPr>
          <p:nvPr/>
        </p:nvPicPr>
        <p:blipFill>
          <a:blip r:embed="rId3"/>
          <a:stretch>
            <a:fillRect/>
          </a:stretch>
        </p:blipFill>
        <p:spPr>
          <a:xfrm>
            <a:off x="457199" y="2679700"/>
            <a:ext cx="8442951" cy="3000808"/>
          </a:xfrm>
          <a:prstGeom prst="rect">
            <a:avLst/>
          </a:prstGeom>
        </p:spPr>
      </p:pic>
      <p:sp>
        <p:nvSpPr>
          <p:cNvPr id="2" name="Title 1"/>
          <p:cNvSpPr>
            <a:spLocks noGrp="1"/>
          </p:cNvSpPr>
          <p:nvPr>
            <p:ph type="title"/>
          </p:nvPr>
        </p:nvSpPr>
        <p:spPr/>
        <p:txBody>
          <a:bodyPr>
            <a:normAutofit/>
          </a:bodyPr>
          <a:lstStyle/>
          <a:p>
            <a:r>
              <a:rPr lang="en-US" dirty="0"/>
              <a:t>Toy CLO Structure</a:t>
            </a:r>
            <a:endParaRPr lang="en-US" sz="2000" dirty="0"/>
          </a:p>
        </p:txBody>
      </p:sp>
      <p:sp>
        <p:nvSpPr>
          <p:cNvPr id="3" name="Content Placeholder 2"/>
          <p:cNvSpPr>
            <a:spLocks noGrp="1"/>
          </p:cNvSpPr>
          <p:nvPr>
            <p:ph idx="1"/>
          </p:nvPr>
        </p:nvSpPr>
        <p:spPr>
          <a:xfrm>
            <a:off x="457200" y="1143001"/>
            <a:ext cx="8229600" cy="1295399"/>
          </a:xfrm>
        </p:spPr>
        <p:txBody>
          <a:bodyPr>
            <a:normAutofit/>
          </a:bodyPr>
          <a:lstStyle/>
          <a:p>
            <a:pPr marL="0" indent="0">
              <a:buNone/>
            </a:pPr>
            <a:r>
              <a:rPr lang="en-US" dirty="0"/>
              <a:t>4) Assuming</a:t>
            </a:r>
          </a:p>
          <a:p>
            <a:pPr lvl="1"/>
            <a:r>
              <a:rPr lang="en-US" dirty="0">
                <a:solidFill>
                  <a:srgbClr val="FF0000"/>
                </a:solidFill>
              </a:rPr>
              <a:t>1% </a:t>
            </a:r>
            <a:r>
              <a:rPr lang="en-US" dirty="0"/>
              <a:t>annual default rate</a:t>
            </a:r>
          </a:p>
          <a:p>
            <a:pPr lvl="1"/>
            <a:r>
              <a:rPr lang="en-US" dirty="0"/>
              <a:t>0% recovery</a:t>
            </a:r>
          </a:p>
          <a:p>
            <a:pPr lvl="1"/>
            <a:r>
              <a:rPr lang="en-US" dirty="0">
                <a:solidFill>
                  <a:srgbClr val="FF0000"/>
                </a:solidFill>
              </a:rPr>
              <a:t>Excess Interest used to pay down Senior Bond</a:t>
            </a:r>
          </a:p>
        </p:txBody>
      </p:sp>
      <p:sp>
        <p:nvSpPr>
          <p:cNvPr id="8" name="Content Placeholder 2"/>
          <p:cNvSpPr txBox="1">
            <a:spLocks/>
          </p:cNvSpPr>
          <p:nvPr/>
        </p:nvSpPr>
        <p:spPr>
          <a:xfrm>
            <a:off x="5986603" y="5949518"/>
            <a:ext cx="1099997"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Sub: happy</a:t>
            </a:r>
          </a:p>
        </p:txBody>
      </p:sp>
      <p:sp>
        <p:nvSpPr>
          <p:cNvPr id="12" name="Oval 11"/>
          <p:cNvSpPr/>
          <p:nvPr/>
        </p:nvSpPr>
        <p:spPr>
          <a:xfrm>
            <a:off x="8429625" y="5498236"/>
            <a:ext cx="5334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934200" y="6191250"/>
            <a:ext cx="2062305"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err="1"/>
              <a:t>Resid</a:t>
            </a:r>
            <a:r>
              <a:rPr lang="en-US" dirty="0"/>
              <a:t>: somewhat happy</a:t>
            </a:r>
          </a:p>
        </p:txBody>
      </p:sp>
      <p:cxnSp>
        <p:nvCxnSpPr>
          <p:cNvPr id="14" name="Straight Arrow Connector 13"/>
          <p:cNvCxnSpPr>
            <a:stCxn id="13" idx="0"/>
            <a:endCxn id="12" idx="4"/>
          </p:cNvCxnSpPr>
          <p:nvPr/>
        </p:nvCxnSpPr>
        <p:spPr>
          <a:xfrm flipV="1">
            <a:off x="7965353" y="5726836"/>
            <a:ext cx="730972" cy="4644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355080" y="5257800"/>
            <a:ext cx="2667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8" idx="0"/>
            <a:endCxn id="15" idx="4"/>
          </p:cNvCxnSpPr>
          <p:nvPr/>
        </p:nvCxnSpPr>
        <p:spPr>
          <a:xfrm flipH="1" flipV="1">
            <a:off x="6488430" y="5486400"/>
            <a:ext cx="48172" cy="46311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091112" y="5295900"/>
            <a:ext cx="2286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4400550" y="5876925"/>
            <a:ext cx="1009650"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err="1"/>
              <a:t>Sr</a:t>
            </a:r>
            <a:r>
              <a:rPr lang="en-US" sz="1600" dirty="0"/>
              <a:t>: happy</a:t>
            </a:r>
          </a:p>
        </p:txBody>
      </p:sp>
      <p:cxnSp>
        <p:nvCxnSpPr>
          <p:cNvPr id="30" name="Straight Arrow Connector 29"/>
          <p:cNvCxnSpPr>
            <a:stCxn id="29" idx="0"/>
            <a:endCxn id="28" idx="4"/>
          </p:cNvCxnSpPr>
          <p:nvPr/>
        </p:nvCxnSpPr>
        <p:spPr>
          <a:xfrm flipV="1">
            <a:off x="4905375" y="5524500"/>
            <a:ext cx="300037" cy="35242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88838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ED257D48-3C03-4244-9778-78CB7E2EA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667245"/>
            <a:ext cx="4616297" cy="1252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b="1" dirty="0">
                <a:solidFill>
                  <a:schemeClr val="accent1"/>
                </a:solidFill>
              </a:rPr>
              <a:t>Homework</a:t>
            </a:r>
          </a:p>
        </p:txBody>
      </p:sp>
      <p:pic>
        <p:nvPicPr>
          <p:cNvPr id="4" name="Picture 3">
            <a:extLst>
              <a:ext uri="{FF2B5EF4-FFF2-40B4-BE49-F238E27FC236}">
                <a16:creationId xmlns:a16="http://schemas.microsoft.com/office/drawing/2014/main" id="{B34DA614-68B3-ED4F-A35E-E46FEB9D5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628" y="1657268"/>
            <a:ext cx="5943600" cy="4921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2301727"/>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Homework:</a:t>
            </a:r>
          </a:p>
        </p:txBody>
      </p:sp>
      <p:sp>
        <p:nvSpPr>
          <p:cNvPr id="8" name="Content Placeholder 2">
            <a:extLst>
              <a:ext uri="{FF2B5EF4-FFF2-40B4-BE49-F238E27FC236}">
                <a16:creationId xmlns:a16="http://schemas.microsoft.com/office/drawing/2014/main" id="{825337F2-0F7E-E44C-9A99-D090EA33DB80}"/>
              </a:ext>
            </a:extLst>
          </p:cNvPr>
          <p:cNvSpPr txBox="1">
            <a:spLocks/>
          </p:cNvSpPr>
          <p:nvPr/>
        </p:nvSpPr>
        <p:spPr>
          <a:xfrm>
            <a:off x="524256" y="1118615"/>
            <a:ext cx="8162544" cy="4687825"/>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Build </a:t>
            </a:r>
            <a:r>
              <a:rPr lang="en-US" b="1" i="1" dirty="0"/>
              <a:t>monthly</a:t>
            </a:r>
            <a:r>
              <a:rPr lang="en-US" dirty="0"/>
              <a:t> cash flow model with </a:t>
            </a:r>
          </a:p>
          <a:p>
            <a:r>
              <a:rPr lang="en-US" dirty="0"/>
              <a:t>Assets: </a:t>
            </a:r>
            <a:r>
              <a:rPr lang="en-US" b="1" dirty="0">
                <a:solidFill>
                  <a:srgbClr val="B4425D"/>
                </a:solidFill>
              </a:rPr>
              <a:t>100mm</a:t>
            </a:r>
            <a:r>
              <a:rPr lang="en-US" dirty="0"/>
              <a:t> collateral paying </a:t>
            </a:r>
            <a:r>
              <a:rPr lang="en-US" b="1" dirty="0">
                <a:solidFill>
                  <a:srgbClr val="B4425D"/>
                </a:solidFill>
              </a:rPr>
              <a:t>7%</a:t>
            </a:r>
            <a:r>
              <a:rPr lang="en-US" dirty="0"/>
              <a:t> </a:t>
            </a:r>
          </a:p>
          <a:p>
            <a:r>
              <a:rPr lang="en-US" dirty="0"/>
              <a:t>Liabilities: </a:t>
            </a:r>
            <a:r>
              <a:rPr lang="en-US" b="1" dirty="0">
                <a:solidFill>
                  <a:srgbClr val="B4425D"/>
                </a:solidFill>
              </a:rPr>
              <a:t>75mm</a:t>
            </a:r>
            <a:r>
              <a:rPr lang="en-US" dirty="0"/>
              <a:t> class A paying </a:t>
            </a:r>
            <a:r>
              <a:rPr lang="en-US" b="1" dirty="0">
                <a:solidFill>
                  <a:srgbClr val="B4425D"/>
                </a:solidFill>
              </a:rPr>
              <a:t>6%</a:t>
            </a:r>
            <a:r>
              <a:rPr lang="en-US" dirty="0"/>
              <a:t>, </a:t>
            </a:r>
            <a:r>
              <a:rPr lang="en-US" b="1" strike="sngStrike" dirty="0">
                <a:solidFill>
                  <a:srgbClr val="B4425D"/>
                </a:solidFill>
              </a:rPr>
              <a:t>20mm</a:t>
            </a:r>
            <a:r>
              <a:rPr lang="en-US" b="1" dirty="0">
                <a:solidFill>
                  <a:srgbClr val="FFC000"/>
                </a:solidFill>
              </a:rPr>
              <a:t>15mm</a:t>
            </a:r>
            <a:r>
              <a:rPr lang="en-US" dirty="0"/>
              <a:t> class B paying </a:t>
            </a:r>
            <a:r>
              <a:rPr lang="en-US" b="1" dirty="0">
                <a:solidFill>
                  <a:srgbClr val="B4425D"/>
                </a:solidFill>
              </a:rPr>
              <a:t>9%</a:t>
            </a:r>
            <a:r>
              <a:rPr lang="en-US" dirty="0"/>
              <a:t>, </a:t>
            </a:r>
            <a:r>
              <a:rPr lang="en-US" b="1" strike="sngStrike" dirty="0">
                <a:solidFill>
                  <a:srgbClr val="B4425D"/>
                </a:solidFill>
              </a:rPr>
              <a:t>5mm</a:t>
            </a:r>
            <a:r>
              <a:rPr lang="en-US" b="1" dirty="0">
                <a:solidFill>
                  <a:srgbClr val="FFC000"/>
                </a:solidFill>
              </a:rPr>
              <a:t>10mm</a:t>
            </a:r>
            <a:r>
              <a:rPr lang="en-US" dirty="0"/>
              <a:t> Equity class</a:t>
            </a:r>
          </a:p>
          <a:p>
            <a:endParaRPr lang="en-US" b="1" dirty="0"/>
          </a:p>
          <a:p>
            <a:r>
              <a:rPr lang="en-US" b="1" dirty="0"/>
              <a:t>1) </a:t>
            </a:r>
            <a:r>
              <a:rPr lang="en-US" dirty="0"/>
              <a:t>Build model </a:t>
            </a:r>
            <a:r>
              <a:rPr lang="en-US" i="1" dirty="0"/>
              <a:t>without an OC test </a:t>
            </a:r>
            <a:r>
              <a:rPr lang="en-US" dirty="0"/>
              <a:t>with the following scenarios</a:t>
            </a:r>
          </a:p>
          <a:p>
            <a:pPr marL="342900" indent="-342900">
              <a:buFont typeface="+mj-lt"/>
              <a:buAutoNum type="alphaLcParenR"/>
            </a:pPr>
            <a:r>
              <a:rPr lang="en-US" dirty="0"/>
              <a:t>0% annualized default rate</a:t>
            </a:r>
          </a:p>
          <a:p>
            <a:pPr marL="342900" indent="-342900">
              <a:buFont typeface="+mj-lt"/>
              <a:buAutoNum type="alphaLcParenR"/>
            </a:pPr>
            <a:r>
              <a:rPr lang="en-US" dirty="0"/>
              <a:t>1% annualized default rate (solve for the monthly default rate)</a:t>
            </a:r>
          </a:p>
          <a:p>
            <a:pPr marL="342900" indent="-342900">
              <a:buFont typeface="+mj-lt"/>
              <a:buAutoNum type="alphaLcParenR"/>
            </a:pPr>
            <a:r>
              <a:rPr lang="en-US" dirty="0"/>
              <a:t>Find the annualized default rate that causes the B class to lose ~$1 of principal</a:t>
            </a:r>
          </a:p>
          <a:p>
            <a:pPr marL="342900" indent="-342900">
              <a:buFont typeface="+mj-lt"/>
              <a:buAutoNum type="alphaLcParenR"/>
            </a:pPr>
            <a:r>
              <a:rPr lang="en-US" dirty="0"/>
              <a:t>Find the annualized default rate that causes the A class to lose ~$1 of principal</a:t>
            </a:r>
          </a:p>
          <a:p>
            <a:pPr marL="342900" indent="-342900">
              <a:buFont typeface="+mj-lt"/>
              <a:buAutoNum type="alphaLcParenR"/>
            </a:pPr>
            <a:endParaRPr lang="en-US" dirty="0"/>
          </a:p>
          <a:p>
            <a:endParaRPr lang="en-US" b="1" dirty="0"/>
          </a:p>
          <a:p>
            <a:r>
              <a:rPr lang="en-US" b="1" dirty="0"/>
              <a:t>2) </a:t>
            </a:r>
            <a:r>
              <a:rPr lang="en-US" dirty="0"/>
              <a:t>Build model with with the same </a:t>
            </a:r>
            <a:r>
              <a:rPr lang="en-US" i="1" dirty="0"/>
              <a:t>four scenarios </a:t>
            </a:r>
            <a:r>
              <a:rPr lang="en-US" dirty="0"/>
              <a:t>(a, b, c, d), but with a </a:t>
            </a:r>
            <a:r>
              <a:rPr lang="en-US" i="1" dirty="0"/>
              <a:t>par-based OC test</a:t>
            </a:r>
            <a:endParaRPr lang="en-US" dirty="0"/>
          </a:p>
          <a:p>
            <a:pPr lvl="1"/>
            <a:endParaRPr lang="en-US" dirty="0"/>
          </a:p>
          <a:p>
            <a:pPr lvl="1"/>
            <a:r>
              <a:rPr lang="en-US" dirty="0"/>
              <a:t>Test the A with a </a:t>
            </a:r>
            <a:r>
              <a:rPr lang="en-US" b="1" dirty="0">
                <a:solidFill>
                  <a:srgbClr val="B4425D"/>
                </a:solidFill>
              </a:rPr>
              <a:t>120%</a:t>
            </a:r>
            <a:r>
              <a:rPr lang="en-US" dirty="0"/>
              <a:t> trigger based on  </a:t>
            </a:r>
            <a:r>
              <a:rPr lang="en-US" dirty="0" err="1"/>
              <a:t>Not’l</a:t>
            </a:r>
            <a:r>
              <a:rPr lang="en-US" dirty="0"/>
              <a:t> After Defaults / A Class </a:t>
            </a:r>
            <a:r>
              <a:rPr lang="en-US" dirty="0" err="1"/>
              <a:t>Not’l</a:t>
            </a:r>
            <a:r>
              <a:rPr lang="en-US" dirty="0"/>
              <a:t> </a:t>
            </a:r>
          </a:p>
          <a:p>
            <a:pPr lvl="1"/>
            <a:r>
              <a:rPr lang="en-US" dirty="0"/>
              <a:t>Test the B with a </a:t>
            </a:r>
            <a:r>
              <a:rPr lang="en-US" b="1" dirty="0">
                <a:solidFill>
                  <a:srgbClr val="B4425D"/>
                </a:solidFill>
              </a:rPr>
              <a:t>105% </a:t>
            </a:r>
            <a:r>
              <a:rPr lang="en-US" dirty="0"/>
              <a:t>trigger based on </a:t>
            </a:r>
            <a:r>
              <a:rPr lang="en-US" dirty="0" err="1"/>
              <a:t>Not’l</a:t>
            </a:r>
            <a:r>
              <a:rPr lang="en-US" dirty="0"/>
              <a:t> After Defaults / (A Class </a:t>
            </a:r>
            <a:r>
              <a:rPr lang="en-US" dirty="0" err="1"/>
              <a:t>Notl</a:t>
            </a:r>
            <a:r>
              <a:rPr lang="en-US" dirty="0"/>
              <a:t> + B Class </a:t>
            </a:r>
            <a:r>
              <a:rPr lang="en-US" dirty="0" err="1"/>
              <a:t>Not’l</a:t>
            </a:r>
            <a:r>
              <a:rPr lang="en-US" dirty="0"/>
              <a:t>)</a:t>
            </a:r>
          </a:p>
          <a:p>
            <a:pPr lvl="1"/>
            <a:endParaRPr lang="en-US" dirty="0"/>
          </a:p>
          <a:p>
            <a:pPr lvl="1"/>
            <a:r>
              <a:rPr lang="en-US" dirty="0"/>
              <a:t>Follow the waterfall logic on the previous page. For example, </a:t>
            </a:r>
          </a:p>
          <a:p>
            <a:pPr marL="571500" lvl="2" indent="-342900">
              <a:buFont typeface="+mj-lt"/>
              <a:buAutoNum type="arabicPeriod"/>
            </a:pPr>
            <a:r>
              <a:rPr lang="en-US" dirty="0"/>
              <a:t>interest received is used to pay the A class’s interest</a:t>
            </a:r>
          </a:p>
          <a:p>
            <a:pPr marL="571500" lvl="2" indent="-342900">
              <a:buFont typeface="+mj-lt"/>
              <a:buAutoNum type="arabicPeriod"/>
            </a:pPr>
            <a:r>
              <a:rPr lang="en-US" dirty="0"/>
              <a:t>While the A class test fails</a:t>
            </a:r>
          </a:p>
          <a:p>
            <a:pPr marL="795338" lvl="3" indent="-342900">
              <a:buFont typeface="+mj-lt"/>
              <a:buAutoNum type="alphaLcParenR"/>
            </a:pPr>
            <a:r>
              <a:rPr lang="en-US" dirty="0"/>
              <a:t>interest received in excess of 1) is used to pay down the A class’s principal until the test is ”in compliance”</a:t>
            </a:r>
          </a:p>
          <a:p>
            <a:pPr marL="571500" lvl="2" indent="-342900">
              <a:buFont typeface="+mj-lt"/>
              <a:buAutoNum type="arabicPeriod"/>
            </a:pPr>
            <a:endParaRPr lang="en-US" dirty="0"/>
          </a:p>
          <a:p>
            <a:pPr marL="571500" lvl="2" indent="-342900">
              <a:buFont typeface="+mj-lt"/>
              <a:buAutoNum type="arabicPeriod"/>
            </a:pPr>
            <a:r>
              <a:rPr lang="en-US" dirty="0"/>
              <a:t>if interest received is more than required to satisfy 1), and if the A class test passes, then interest received in excess of 1) and 2a) is used to pay the B class’s interest </a:t>
            </a:r>
          </a:p>
          <a:p>
            <a:pPr marL="571500" lvl="2" indent="-342900">
              <a:buFont typeface="+mj-lt"/>
              <a:buAutoNum type="arabicPeriod"/>
            </a:pPr>
            <a:endParaRPr lang="en-US" dirty="0"/>
          </a:p>
          <a:p>
            <a:pPr marL="571500" lvl="2" indent="-342900">
              <a:buFont typeface="+mj-lt"/>
              <a:buAutoNum type="arabicPeriod"/>
            </a:pPr>
            <a:r>
              <a:rPr lang="en-US" dirty="0" err="1"/>
              <a:t>etc</a:t>
            </a:r>
            <a:endParaRPr lang="en-US" dirty="0"/>
          </a:p>
          <a:p>
            <a:endParaRPr lang="en-US" dirty="0"/>
          </a:p>
        </p:txBody>
      </p:sp>
      <p:sp>
        <p:nvSpPr>
          <p:cNvPr id="3" name="TextBox 2">
            <a:extLst>
              <a:ext uri="{FF2B5EF4-FFF2-40B4-BE49-F238E27FC236}">
                <a16:creationId xmlns:a16="http://schemas.microsoft.com/office/drawing/2014/main" id="{9D7D1349-BDCE-4F41-A4D8-1321B7D3DAC3}"/>
              </a:ext>
            </a:extLst>
          </p:cNvPr>
          <p:cNvSpPr txBox="1"/>
          <p:nvPr/>
        </p:nvSpPr>
        <p:spPr>
          <a:xfrm>
            <a:off x="4297680" y="305098"/>
            <a:ext cx="2148840" cy="553998"/>
          </a:xfrm>
          <a:prstGeom prst="rect">
            <a:avLst/>
          </a:prstGeom>
          <a:noFill/>
        </p:spPr>
        <p:txBody>
          <a:bodyPr wrap="square" lIns="0" tIns="0" rIns="0" bIns="0" rtlCol="0">
            <a:spAutoFit/>
          </a:bodyPr>
          <a:lstStyle/>
          <a:p>
            <a:r>
              <a:rPr lang="en-US" dirty="0">
                <a:solidFill>
                  <a:srgbClr val="FFC000"/>
                </a:solidFill>
              </a:rPr>
              <a:t>This slide was updated after lecture</a:t>
            </a:r>
          </a:p>
        </p:txBody>
      </p:sp>
      <p:cxnSp>
        <p:nvCxnSpPr>
          <p:cNvPr id="5" name="Straight Arrow Connector 4">
            <a:extLst>
              <a:ext uri="{FF2B5EF4-FFF2-40B4-BE49-F238E27FC236}">
                <a16:creationId xmlns:a16="http://schemas.microsoft.com/office/drawing/2014/main" id="{2FA4C0DE-1A75-5E41-97BD-AF17BDD4A266}"/>
              </a:ext>
            </a:extLst>
          </p:cNvPr>
          <p:cNvCxnSpPr>
            <a:cxnSpLocks/>
            <a:stCxn id="3" idx="2"/>
          </p:cNvCxnSpPr>
          <p:nvPr/>
        </p:nvCxnSpPr>
        <p:spPr>
          <a:xfrm>
            <a:off x="5372100" y="859096"/>
            <a:ext cx="845820" cy="536518"/>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68FBD7-9D3F-7640-95CE-D05DC0437D05}"/>
              </a:ext>
            </a:extLst>
          </p:cNvPr>
          <p:cNvCxnSpPr>
            <a:cxnSpLocks/>
            <a:stCxn id="3" idx="2"/>
          </p:cNvCxnSpPr>
          <p:nvPr/>
        </p:nvCxnSpPr>
        <p:spPr>
          <a:xfrm flipH="1">
            <a:off x="3977640" y="859096"/>
            <a:ext cx="1394460" cy="536518"/>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253374"/>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Text Placeholder 3"/>
          <p:cNvSpPr>
            <a:spLocks noGrp="1"/>
          </p:cNvSpPr>
          <p:nvPr>
            <p:ph type="body" sz="quarter" idx="10"/>
          </p:nvPr>
        </p:nvSpPr>
        <p:spPr>
          <a:xfrm>
            <a:off x="450850" y="4251960"/>
            <a:ext cx="8235950" cy="246221"/>
          </a:xfrm>
        </p:spPr>
        <p:txBody>
          <a:bodyPr/>
          <a:lstStyle/>
          <a:p>
            <a:pPr marL="285750" indent="-285750">
              <a:buFont typeface="Arial" panose="020B0604020202020204" pitchFamily="34" charset="0"/>
              <a:buChar char="•"/>
            </a:pPr>
            <a:r>
              <a:rPr lang="en-US" b="0" dirty="0">
                <a:solidFill>
                  <a:schemeClr val="tx1"/>
                </a:solidFill>
              </a:rPr>
              <a:t>More details about Leveraged Lending</a:t>
            </a:r>
          </a:p>
        </p:txBody>
      </p:sp>
    </p:spTree>
    <p:extLst>
      <p:ext uri="{BB962C8B-B14F-4D97-AF65-F5344CB8AC3E}">
        <p14:creationId xmlns:p14="http://schemas.microsoft.com/office/powerpoint/2010/main" val="3359715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CLOs: After pandemic, will there be default losses?</a:t>
            </a:r>
          </a:p>
        </p:txBody>
      </p:sp>
      <p:sp>
        <p:nvSpPr>
          <p:cNvPr id="3" name="Rectangle 2"/>
          <p:cNvSpPr/>
          <p:nvPr/>
        </p:nvSpPr>
        <p:spPr>
          <a:xfrm>
            <a:off x="457200" y="1277064"/>
            <a:ext cx="8229600" cy="2893092"/>
          </a:xfrm>
          <a:prstGeom prst="rect">
            <a:avLst/>
          </a:prstGeom>
        </p:spPr>
        <p:txBody>
          <a:bodyPr wrap="square" lIns="91430" tIns="45716" rIns="91430" bIns="45716">
            <a:spAutoFit/>
          </a:bodyPr>
          <a:lstStyle/>
          <a:p>
            <a:r>
              <a:rPr lang="en-US" sz="1400" dirty="0">
                <a:cs typeface="Arial" panose="020B0604020202020204" pitchFamily="34" charset="0"/>
              </a:rPr>
              <a:t>Moody’s commentary:</a:t>
            </a:r>
            <a:endParaRPr lang="en-US" sz="1400" dirty="0"/>
          </a:p>
          <a:p>
            <a:r>
              <a:rPr lang="en-US" sz="1400" dirty="0"/>
              <a:t> </a:t>
            </a:r>
          </a:p>
          <a:p>
            <a:r>
              <a:rPr lang="en-US" sz="1400" b="1" u="sng" dirty="0"/>
              <a:t>US: </a:t>
            </a:r>
          </a:p>
          <a:p>
            <a:r>
              <a:rPr lang="en-US" sz="1400" dirty="0"/>
              <a:t>newly issued </a:t>
            </a:r>
            <a:r>
              <a:rPr lang="en-US" sz="1400" b="1" dirty="0"/>
              <a:t>Baa3 </a:t>
            </a:r>
            <a:r>
              <a:rPr lang="en-US" sz="1400" dirty="0"/>
              <a:t>(sf)-rated CLO tranche would require </a:t>
            </a:r>
            <a:r>
              <a:rPr lang="en-US" sz="1400" b="1" dirty="0"/>
              <a:t>cumulative collateral default rates </a:t>
            </a:r>
            <a:r>
              <a:rPr lang="en-US" sz="1400" dirty="0"/>
              <a:t>in the neighborhood of </a:t>
            </a:r>
            <a:r>
              <a:rPr lang="en-US" sz="1400" b="1" dirty="0"/>
              <a:t>54% </a:t>
            </a:r>
            <a:r>
              <a:rPr lang="en-US" sz="1400" b="1" i="1" dirty="0"/>
              <a:t>before suffering losses</a:t>
            </a:r>
            <a:r>
              <a:rPr lang="en-US" sz="1400" dirty="0"/>
              <a:t>, </a:t>
            </a:r>
            <a:r>
              <a:rPr lang="en-US" sz="1400" b="1" dirty="0"/>
              <a:t>assuming a 60% recovery rate</a:t>
            </a:r>
            <a:r>
              <a:rPr lang="en-US" sz="1400" dirty="0"/>
              <a:t>. </a:t>
            </a:r>
          </a:p>
          <a:p>
            <a:endParaRPr lang="en-US" sz="1400" dirty="0"/>
          </a:p>
          <a:p>
            <a:r>
              <a:rPr lang="en-US" sz="1400" b="1" dirty="0"/>
              <a:t>A2</a:t>
            </a:r>
            <a:r>
              <a:rPr lang="en-US" sz="1400" dirty="0"/>
              <a:t> (sf)-rated: </a:t>
            </a:r>
            <a:r>
              <a:rPr lang="en-US" sz="1400" b="1" dirty="0"/>
              <a:t>57%-70%</a:t>
            </a:r>
            <a:r>
              <a:rPr lang="en-US" sz="1400" dirty="0"/>
              <a:t>, 60% recovery rate, before experience a credit loss. </a:t>
            </a:r>
          </a:p>
          <a:p>
            <a:endParaRPr lang="en-US" sz="1400" dirty="0"/>
          </a:p>
          <a:p>
            <a:r>
              <a:rPr lang="en-US" sz="1400" b="1" dirty="0"/>
              <a:t>Aa</a:t>
            </a:r>
            <a:r>
              <a:rPr lang="en-US" sz="1400" dirty="0"/>
              <a:t> (sf)-rated </a:t>
            </a:r>
          </a:p>
          <a:p>
            <a:r>
              <a:rPr lang="en-US" sz="1400" b="1" dirty="0"/>
              <a:t>	70%-80%</a:t>
            </a:r>
            <a:r>
              <a:rPr lang="en-US" sz="1400" dirty="0"/>
              <a:t>, </a:t>
            </a:r>
            <a:r>
              <a:rPr lang="en-US" sz="1400" b="1" dirty="0"/>
              <a:t>60%</a:t>
            </a:r>
            <a:r>
              <a:rPr lang="en-US" sz="1400" dirty="0"/>
              <a:t> recovery rate</a:t>
            </a:r>
          </a:p>
          <a:p>
            <a:r>
              <a:rPr lang="en-US" sz="1400" dirty="0"/>
              <a:t>	</a:t>
            </a:r>
            <a:r>
              <a:rPr lang="en-US" sz="1400" b="1" dirty="0"/>
              <a:t>56%-70% </a:t>
            </a:r>
            <a:r>
              <a:rPr lang="en-US" sz="1400" dirty="0"/>
              <a:t>in a </a:t>
            </a:r>
            <a:r>
              <a:rPr lang="en-US" sz="1400" b="1" dirty="0"/>
              <a:t>50% </a:t>
            </a:r>
            <a:r>
              <a:rPr lang="en-US" sz="1400" dirty="0"/>
              <a:t>recovery rate </a:t>
            </a:r>
          </a:p>
          <a:p>
            <a:r>
              <a:rPr lang="en-US" sz="1400" dirty="0"/>
              <a:t>	depending on type of downturn and deal structure. </a:t>
            </a:r>
          </a:p>
          <a:p>
            <a:endParaRPr lang="en-US" sz="1400" dirty="0">
              <a:cs typeface="Arial" panose="020B0604020202020204" pitchFamily="34" charset="0"/>
            </a:endParaRPr>
          </a:p>
        </p:txBody>
      </p:sp>
      <p:sp>
        <p:nvSpPr>
          <p:cNvPr id="16" name="Rectangle 15"/>
          <p:cNvSpPr/>
          <p:nvPr/>
        </p:nvSpPr>
        <p:spPr>
          <a:xfrm>
            <a:off x="457200" y="6309360"/>
            <a:ext cx="8275320" cy="430887"/>
          </a:xfrm>
          <a:prstGeom prst="rect">
            <a:avLst/>
          </a:prstGeom>
        </p:spPr>
        <p:txBody>
          <a:bodyPr wrap="square">
            <a:spAutoFit/>
          </a:bodyPr>
          <a:lstStyle/>
          <a:p>
            <a:r>
              <a:rPr lang="en-US" sz="1100" dirty="0">
                <a:cs typeface="Arial" panose="020B0604020202020204" pitchFamily="34" charset="0"/>
              </a:rPr>
              <a:t>Source: Moody’s Sector Comment CLO Global </a:t>
            </a:r>
            <a:r>
              <a:rPr lang="en-US" sz="1100" b="1" dirty="0">
                <a:cs typeface="Arial" panose="020B0604020202020204" pitchFamily="34" charset="0"/>
              </a:rPr>
              <a:t>April 20, 2020 </a:t>
            </a:r>
            <a:r>
              <a:rPr lang="en-US" sz="1100" dirty="0">
                <a:cs typeface="Arial" panose="020B0604020202020204" pitchFamily="34" charset="0"/>
              </a:rPr>
              <a:t>; </a:t>
            </a:r>
            <a:r>
              <a:rPr lang="en-US" sz="1100" dirty="0"/>
              <a:t>https://</a:t>
            </a:r>
            <a:r>
              <a:rPr lang="en-US" sz="1100" dirty="0" err="1"/>
              <a:t>www.moodys.com</a:t>
            </a:r>
            <a:r>
              <a:rPr lang="en-US" sz="1100" dirty="0"/>
              <a:t>/</a:t>
            </a:r>
            <a:r>
              <a:rPr lang="en-US" sz="1100" dirty="0" err="1"/>
              <a:t>researchdocumentcontentpage.aspx?docid</a:t>
            </a:r>
            <a:r>
              <a:rPr lang="en-US" sz="1100" dirty="0"/>
              <a:t>=PBS_1222301</a:t>
            </a:r>
            <a:endParaRPr lang="en-US" sz="1100" dirty="0">
              <a:cs typeface="Arial" panose="020B0604020202020204" pitchFamily="34" charset="0"/>
            </a:endParaRPr>
          </a:p>
        </p:txBody>
      </p:sp>
    </p:spTree>
    <p:extLst>
      <p:ext uri="{BB962C8B-B14F-4D97-AF65-F5344CB8AC3E}">
        <p14:creationId xmlns:p14="http://schemas.microsoft.com/office/powerpoint/2010/main" val="367492080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27903" y="640080"/>
            <a:ext cx="4227163" cy="2881492"/>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Investment Grade (IG): Gross and Net Leverage</a:t>
            </a:r>
          </a:p>
        </p:txBody>
      </p:sp>
      <p:sp>
        <p:nvSpPr>
          <p:cNvPr id="3" name="Rectangle 2"/>
          <p:cNvSpPr/>
          <p:nvPr/>
        </p:nvSpPr>
        <p:spPr>
          <a:xfrm>
            <a:off x="457200" y="822960"/>
            <a:ext cx="4160520" cy="2893092"/>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For companies whose debt is investment grade:</a:t>
            </a:r>
          </a:p>
          <a:p>
            <a:pPr marL="285750" indent="-285750">
              <a:buFont typeface="Arial" panose="020B0604020202020204" pitchFamily="34" charset="0"/>
              <a:buChar char="•"/>
            </a:pPr>
            <a:r>
              <a:rPr lang="en-US" sz="1400" i="1" dirty="0">
                <a:solidFill>
                  <a:schemeClr val="bg2"/>
                </a:solidFill>
                <a:cs typeface="Arial" panose="020B0604020202020204" pitchFamily="34" charset="0"/>
              </a:rPr>
              <a:t>Gross Leverage</a:t>
            </a:r>
            <a:r>
              <a:rPr lang="en-US" sz="1400" dirty="0">
                <a:solidFill>
                  <a:schemeClr val="bg2"/>
                </a:solidFill>
                <a:cs typeface="Arial" panose="020B0604020202020204" pitchFamily="34" charset="0"/>
              </a:rPr>
              <a:t>: Debt /  EBITDA </a:t>
            </a:r>
            <a:r>
              <a:rPr lang="en-US" sz="1400" i="1" dirty="0">
                <a:solidFill>
                  <a:schemeClr val="bg2"/>
                </a:solidFill>
                <a:cs typeface="Arial" panose="020B0604020202020204" pitchFamily="34" charset="0"/>
              </a:rPr>
              <a:t>near all time peak </a:t>
            </a:r>
            <a:r>
              <a:rPr lang="en-US" sz="1100" dirty="0">
                <a:solidFill>
                  <a:schemeClr val="bg2"/>
                </a:solidFill>
                <a:cs typeface="Arial" panose="020B0604020202020204" pitchFamily="34" charset="0"/>
              </a:rPr>
              <a:t>(note Debt includes Loans and Bonds)</a:t>
            </a:r>
            <a:endParaRPr lang="en-US" sz="1400" dirty="0">
              <a:solidFill>
                <a:schemeClr val="bg2"/>
              </a:solidFill>
              <a:cs typeface="Arial" panose="020B0604020202020204" pitchFamily="34" charset="0"/>
            </a:endParaRPr>
          </a:p>
          <a:p>
            <a:pPr marL="285750" indent="-285750">
              <a:buFont typeface="Arial" panose="020B0604020202020204" pitchFamily="34" charset="0"/>
              <a:buChar char="•"/>
            </a:pPr>
            <a:endParaRPr lang="en-US" sz="1400" i="1" dirty="0">
              <a:solidFill>
                <a:schemeClr val="bg2"/>
              </a:solidFill>
              <a:cs typeface="Arial" panose="020B0604020202020204" pitchFamily="34" charset="0"/>
            </a:endParaRPr>
          </a:p>
          <a:p>
            <a:pPr marL="285750" indent="-285750">
              <a:buFont typeface="Arial" panose="020B0604020202020204" pitchFamily="34" charset="0"/>
              <a:buChar char="•"/>
            </a:pPr>
            <a:r>
              <a:rPr lang="en-US" sz="1400" i="1" dirty="0">
                <a:solidFill>
                  <a:schemeClr val="bg2"/>
                </a:solidFill>
                <a:cs typeface="Arial" panose="020B0604020202020204" pitchFamily="34" charset="0"/>
              </a:rPr>
              <a:t>Net Leverage</a:t>
            </a:r>
            <a:r>
              <a:rPr lang="en-US" sz="1400" dirty="0">
                <a:solidFill>
                  <a:schemeClr val="bg2"/>
                </a:solidFill>
                <a:cs typeface="Arial" panose="020B0604020202020204" pitchFamily="34" charset="0"/>
              </a:rPr>
              <a:t>: (Debt - Cash) / EBITDA </a:t>
            </a:r>
            <a:r>
              <a:rPr lang="en-US" sz="1400" i="1" dirty="0">
                <a:solidFill>
                  <a:schemeClr val="bg2"/>
                </a:solidFill>
                <a:cs typeface="Arial" panose="020B0604020202020204" pitchFamily="34" charset="0"/>
              </a:rPr>
              <a:t>at 15-year peak </a:t>
            </a:r>
          </a:p>
          <a:p>
            <a:pPr marL="742950" lvl="1" indent="-285750">
              <a:buFont typeface="Arial" panose="020B0604020202020204" pitchFamily="34" charset="0"/>
              <a:buChar char="•"/>
            </a:pPr>
            <a:r>
              <a:rPr lang="en-US" sz="1400" dirty="0">
                <a:solidFill>
                  <a:schemeClr val="bg2"/>
                </a:solidFill>
                <a:cs typeface="Arial" panose="020B0604020202020204" pitchFamily="34" charset="0"/>
              </a:rPr>
              <a:t>As Cash / Debt declined to 2003 levels</a:t>
            </a:r>
          </a:p>
          <a:p>
            <a:pPr marL="742950" lvl="1" indent="-285750">
              <a:buFont typeface="Arial" panose="020B0604020202020204" pitchFamily="34" charset="0"/>
              <a:buChar char="•"/>
            </a:pPr>
            <a:r>
              <a:rPr lang="en-US" sz="1400" dirty="0">
                <a:solidFill>
                  <a:schemeClr val="bg2"/>
                </a:solidFill>
                <a:cs typeface="Arial" panose="020B0604020202020204" pitchFamily="34" charset="0"/>
              </a:rPr>
              <a:t>Drivers of decrease in Cash/Debt: </a:t>
            </a:r>
          </a:p>
          <a:p>
            <a:pPr marL="1200150" lvl="2" indent="-285750">
              <a:buFont typeface="Arial" panose="020B0604020202020204" pitchFamily="34" charset="0"/>
              <a:buChar char="•"/>
            </a:pPr>
            <a:r>
              <a:rPr lang="en-US" sz="1400" dirty="0" err="1">
                <a:solidFill>
                  <a:schemeClr val="bg2"/>
                </a:solidFill>
                <a:cs typeface="Arial" panose="020B0604020202020204" pitchFamily="34" charset="0"/>
              </a:rPr>
              <a:t>CapEx</a:t>
            </a:r>
            <a:r>
              <a:rPr lang="en-US" sz="1400" dirty="0">
                <a:solidFill>
                  <a:schemeClr val="bg2"/>
                </a:solidFill>
                <a:cs typeface="Arial" panose="020B0604020202020204" pitchFamily="34" charset="0"/>
              </a:rPr>
              <a:t>*, Stock buybacks, Dividends, Tighter margins</a:t>
            </a:r>
          </a:p>
          <a:p>
            <a:pPr marL="285750" indent="-285750">
              <a:buFont typeface="Arial" panose="020B0604020202020204" pitchFamily="34" charset="0"/>
              <a:buChar char="•"/>
            </a:pPr>
            <a:endParaRPr lang="en-US" sz="1400" dirty="0">
              <a:solidFill>
                <a:schemeClr val="bg2"/>
              </a:solidFill>
              <a:cs typeface="Arial" panose="020B0604020202020204" pitchFamily="34" charset="0"/>
            </a:endParaRPr>
          </a:p>
          <a:p>
            <a:pPr marL="285750" indent="-285750">
              <a:buFont typeface="Arial" panose="020B0604020202020204" pitchFamily="34" charset="0"/>
              <a:buChar char="•"/>
            </a:pPr>
            <a:r>
              <a:rPr lang="en-US" sz="1400" dirty="0">
                <a:solidFill>
                  <a:schemeClr val="bg2"/>
                </a:solidFill>
                <a:cs typeface="Arial" panose="020B0604020202020204" pitchFamily="34" charset="0"/>
              </a:rPr>
              <a:t>US corporate debt-to-GDP is at an all-time high</a:t>
            </a:r>
          </a:p>
        </p:txBody>
      </p:sp>
      <p:sp>
        <p:nvSpPr>
          <p:cNvPr id="9" name="Rectangle 8"/>
          <p:cNvSpPr/>
          <p:nvPr/>
        </p:nvSpPr>
        <p:spPr>
          <a:xfrm>
            <a:off x="411480" y="6309360"/>
            <a:ext cx="8275320" cy="707886"/>
          </a:xfrm>
          <a:prstGeom prst="rect">
            <a:avLst/>
          </a:prstGeom>
        </p:spPr>
        <p:txBody>
          <a:bodyPr wrap="square">
            <a:spAutoFit/>
          </a:bodyPr>
          <a:lstStyle/>
          <a:p>
            <a:r>
              <a:rPr lang="en-US" sz="1000" dirty="0">
                <a:cs typeface="Arial" panose="020B0604020202020204" pitchFamily="34" charset="0"/>
              </a:rPr>
              <a:t>* </a:t>
            </a:r>
            <a:r>
              <a:rPr lang="en-US" sz="1000" dirty="0" err="1">
                <a:cs typeface="Arial" panose="020B0604020202020204" pitchFamily="34" charset="0"/>
              </a:rPr>
              <a:t>CapEx</a:t>
            </a:r>
            <a:r>
              <a:rPr lang="en-US" sz="1000" dirty="0">
                <a:cs typeface="Arial" panose="020B0604020202020204" pitchFamily="34" charset="0"/>
              </a:rPr>
              <a:t>: “Capital Expenditures”: funds used by a company to acquire, upgrade, and maintain physical assets such as property, buildings, an industrial plant, technology, or equipment. </a:t>
            </a:r>
            <a:r>
              <a:rPr lang="en-US" sz="1000" dirty="0" err="1">
                <a:cs typeface="Arial" panose="020B0604020202020204" pitchFamily="34" charset="0"/>
              </a:rPr>
              <a:t>CapEx</a:t>
            </a:r>
            <a:r>
              <a:rPr lang="en-US" sz="1000" dirty="0">
                <a:cs typeface="Arial" panose="020B0604020202020204" pitchFamily="34" charset="0"/>
              </a:rPr>
              <a:t> is often used to undertake new projects or investments by the firm.</a:t>
            </a:r>
          </a:p>
          <a:p>
            <a:r>
              <a:rPr lang="en-US" sz="1000" dirty="0">
                <a:cs typeface="Arial" panose="020B0604020202020204" pitchFamily="34" charset="0"/>
              </a:rPr>
              <a:t>Sources: </a:t>
            </a:r>
            <a:r>
              <a:rPr lang="en-US" sz="1000" dirty="0"/>
              <a:t>1Q19 US Credit Fundamental Review” June 17, 2019, </a:t>
            </a:r>
            <a:r>
              <a:rPr lang="en-US" sz="1000" dirty="0" err="1"/>
              <a:t>Vishwas</a:t>
            </a:r>
            <a:r>
              <a:rPr lang="en-US" sz="1000" dirty="0"/>
              <a:t> </a:t>
            </a:r>
            <a:r>
              <a:rPr lang="en-US" sz="1000" dirty="0" err="1"/>
              <a:t>Patkar</a:t>
            </a:r>
            <a:r>
              <a:rPr lang="en-US" sz="1000" dirty="0"/>
              <a:t>, p3, 6, 7</a:t>
            </a:r>
          </a:p>
          <a:p>
            <a:pPr marL="171450" indent="-171450">
              <a:buFont typeface="Arial" panose="020B0604020202020204" pitchFamily="34" charset="0"/>
              <a:buChar char="•"/>
            </a:pPr>
            <a:endParaRPr lang="en-US" sz="1000" dirty="0">
              <a:cs typeface="Arial" panose="020B0604020202020204" pitchFamily="34" charset="0"/>
            </a:endParaRPr>
          </a:p>
        </p:txBody>
      </p:sp>
      <p:cxnSp>
        <p:nvCxnSpPr>
          <p:cNvPr id="20" name="Straight Arrow Connector 19"/>
          <p:cNvCxnSpPr/>
          <p:nvPr/>
        </p:nvCxnSpPr>
        <p:spPr>
          <a:xfrm flipV="1">
            <a:off x="4983480" y="1674126"/>
            <a:ext cx="3528436" cy="17514"/>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03720" y="2130212"/>
            <a:ext cx="1608196" cy="0"/>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457198" y="3717429"/>
            <a:ext cx="4038292" cy="2591931"/>
          </a:xfrm>
          <a:prstGeom prst="rect">
            <a:avLst/>
          </a:prstGeom>
        </p:spPr>
      </p:pic>
      <p:cxnSp>
        <p:nvCxnSpPr>
          <p:cNvPr id="28" name="Straight Arrow Connector 27"/>
          <p:cNvCxnSpPr/>
          <p:nvPr/>
        </p:nvCxnSpPr>
        <p:spPr>
          <a:xfrm>
            <a:off x="3200400" y="4346432"/>
            <a:ext cx="1070195" cy="820715"/>
          </a:xfrm>
          <a:prstGeom prst="straightConnector1">
            <a:avLst/>
          </a:prstGeom>
          <a:ln w="12700">
            <a:solidFill>
              <a:srgbClr val="B4425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13873" y="5288028"/>
            <a:ext cx="2173053" cy="1"/>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4846320" y="3623420"/>
            <a:ext cx="4008746" cy="2685940"/>
          </a:xfrm>
          <a:prstGeom prst="rect">
            <a:avLst/>
          </a:prstGeom>
        </p:spPr>
      </p:pic>
      <p:cxnSp>
        <p:nvCxnSpPr>
          <p:cNvPr id="15" name="Straight Arrow Connector 14"/>
          <p:cNvCxnSpPr/>
          <p:nvPr/>
        </p:nvCxnSpPr>
        <p:spPr>
          <a:xfrm flipV="1">
            <a:off x="5074920" y="4479428"/>
            <a:ext cx="3703320" cy="336725"/>
          </a:xfrm>
          <a:prstGeom prst="straightConnector1">
            <a:avLst/>
          </a:prstGeom>
          <a:ln w="12700">
            <a:solidFill>
              <a:srgbClr val="B4425D"/>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3366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15360" y="671446"/>
            <a:ext cx="4021445" cy="2319598"/>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Leveraged Loan: Issuance and Outstanding</a:t>
            </a:r>
          </a:p>
        </p:txBody>
      </p:sp>
      <p:sp>
        <p:nvSpPr>
          <p:cNvPr id="3" name="Rectangle 2"/>
          <p:cNvSpPr/>
          <p:nvPr/>
        </p:nvSpPr>
        <p:spPr>
          <a:xfrm>
            <a:off x="457200" y="960120"/>
            <a:ext cx="3611880" cy="1815874"/>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Issuance is down from historic highs in 2017:</a:t>
            </a: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Par amount of Leveraged Loans grew </a:t>
            </a:r>
          </a:p>
          <a:p>
            <a:pPr marL="285750" indent="-285750">
              <a:buFontTx/>
              <a:buChar char="-"/>
            </a:pPr>
            <a:r>
              <a:rPr lang="en-US" sz="1400" dirty="0">
                <a:solidFill>
                  <a:schemeClr val="bg2"/>
                </a:solidFill>
                <a:cs typeface="Arial" panose="020B0604020202020204" pitchFamily="34" charset="0"/>
              </a:rPr>
              <a:t>8% in the U.S.</a:t>
            </a:r>
          </a:p>
          <a:p>
            <a:pPr marL="285750" indent="-285750">
              <a:buFontTx/>
              <a:buChar char="-"/>
            </a:pPr>
            <a:r>
              <a:rPr lang="en-US" sz="1400" dirty="0">
                <a:solidFill>
                  <a:schemeClr val="bg2"/>
                </a:solidFill>
                <a:cs typeface="Arial" panose="020B0604020202020204" pitchFamily="34" charset="0"/>
              </a:rPr>
              <a:t>22% in Europe</a:t>
            </a: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New Issue Loan Leverage at all-time highs</a:t>
            </a:r>
          </a:p>
        </p:txBody>
      </p:sp>
      <p:cxnSp>
        <p:nvCxnSpPr>
          <p:cNvPr id="12" name="Straight Arrow Connector 11"/>
          <p:cNvCxnSpPr/>
          <p:nvPr/>
        </p:nvCxnSpPr>
        <p:spPr>
          <a:xfrm>
            <a:off x="7132320" y="1005840"/>
            <a:ext cx="1554480" cy="0"/>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7200" y="5937796"/>
            <a:ext cx="8275320" cy="600164"/>
          </a:xfrm>
          <a:prstGeom prst="rect">
            <a:avLst/>
          </a:prstGeom>
        </p:spPr>
        <p:txBody>
          <a:bodyPr wrap="square">
            <a:spAutoFit/>
          </a:bodyPr>
          <a:lstStyle/>
          <a:p>
            <a:r>
              <a:rPr lang="en-US" sz="1100" dirty="0">
                <a:cs typeface="Arial" panose="020B0604020202020204" pitchFamily="34" charset="0"/>
              </a:rPr>
              <a:t>“Institutional”: Term Loan B’s that are more likely traded or syndicated away to institutional investors e.g. </a:t>
            </a:r>
            <a:r>
              <a:rPr lang="en-US" sz="1100" dirty="0">
                <a:solidFill>
                  <a:srgbClr val="B4425D"/>
                </a:solidFill>
                <a:cs typeface="Arial" panose="020B0604020202020204" pitchFamily="34" charset="0"/>
              </a:rPr>
              <a:t>CLO’s</a:t>
            </a:r>
          </a:p>
          <a:p>
            <a:endParaRPr lang="en-US" sz="1100" dirty="0">
              <a:cs typeface="Arial" panose="020B0604020202020204" pitchFamily="34" charset="0"/>
            </a:endParaRPr>
          </a:p>
          <a:p>
            <a:r>
              <a:rPr lang="en-US" sz="1100" dirty="0">
                <a:cs typeface="Arial" panose="020B0604020202020204" pitchFamily="34" charset="0"/>
              </a:rPr>
              <a:t>“Pro Rata”: Banks hold revolvers and Term Loan A’s which are </a:t>
            </a:r>
            <a:r>
              <a:rPr lang="en-US" sz="1100" dirty="0" err="1">
                <a:cs typeface="Arial" panose="020B0604020202020204" pitchFamily="34" charset="0"/>
              </a:rPr>
              <a:t>pari</a:t>
            </a:r>
            <a:r>
              <a:rPr lang="en-US" sz="1100" dirty="0">
                <a:cs typeface="Arial" panose="020B0604020202020204" pitchFamily="34" charset="0"/>
              </a:rPr>
              <a:t> </a:t>
            </a:r>
            <a:r>
              <a:rPr lang="en-US" sz="1100" dirty="0" err="1">
                <a:cs typeface="Arial" panose="020B0604020202020204" pitchFamily="34" charset="0"/>
              </a:rPr>
              <a:t>pasu</a:t>
            </a:r>
            <a:r>
              <a:rPr lang="en-US" sz="1100" dirty="0">
                <a:cs typeface="Arial" panose="020B0604020202020204" pitchFamily="34" charset="0"/>
              </a:rPr>
              <a:t> and share same collateral pool</a:t>
            </a:r>
          </a:p>
        </p:txBody>
      </p:sp>
      <p:sp>
        <p:nvSpPr>
          <p:cNvPr id="9" name="Rectangle 8"/>
          <p:cNvSpPr/>
          <p:nvPr/>
        </p:nvSpPr>
        <p:spPr>
          <a:xfrm>
            <a:off x="457200" y="6550670"/>
            <a:ext cx="8275320" cy="369332"/>
          </a:xfrm>
          <a:prstGeom prst="rect">
            <a:avLst/>
          </a:prstGeom>
        </p:spPr>
        <p:txBody>
          <a:bodyPr wrap="square">
            <a:spAutoFit/>
          </a:bodyPr>
          <a:lstStyle/>
          <a:p>
            <a:r>
              <a:rPr lang="en-US" sz="900" dirty="0">
                <a:solidFill>
                  <a:schemeClr val="tx1">
                    <a:lumMod val="50000"/>
                    <a:lumOff val="50000"/>
                  </a:schemeClr>
                </a:solidFill>
                <a:cs typeface="Arial" panose="020B0604020202020204" pitchFamily="34" charset="0"/>
              </a:rPr>
              <a:t>Source: Morgan Stanley “US Corporate Credit Strategy </a:t>
            </a:r>
            <a:r>
              <a:rPr lang="en-US" sz="900" dirty="0" err="1">
                <a:solidFill>
                  <a:schemeClr val="tx1">
                    <a:lumMod val="50000"/>
                    <a:lumOff val="50000"/>
                  </a:schemeClr>
                </a:solidFill>
                <a:cs typeface="Arial" panose="020B0604020202020204" pitchFamily="34" charset="0"/>
              </a:rPr>
              <a:t>ChartBook</a:t>
            </a:r>
            <a:r>
              <a:rPr lang="en-US" sz="900" dirty="0">
                <a:solidFill>
                  <a:schemeClr val="tx1">
                    <a:lumMod val="50000"/>
                    <a:lumOff val="50000"/>
                  </a:schemeClr>
                </a:solidFill>
                <a:cs typeface="Arial" panose="020B0604020202020204" pitchFamily="34" charset="0"/>
              </a:rPr>
              <a:t>” Sept 30, 2019, Srikanth Sankaran p31, p19, ”CLO Tracker October 2019” Oct 7, 2019, Charlie Wu p24, 1Q19 US Credit Fundamental Review” June 17, 2019, Vishwas </a:t>
            </a:r>
            <a:r>
              <a:rPr lang="en-US" sz="900" dirty="0" err="1">
                <a:solidFill>
                  <a:schemeClr val="tx1">
                    <a:lumMod val="50000"/>
                    <a:lumOff val="50000"/>
                  </a:schemeClr>
                </a:solidFill>
                <a:cs typeface="Arial" panose="020B0604020202020204" pitchFamily="34" charset="0"/>
              </a:rPr>
              <a:t>Patkar</a:t>
            </a:r>
            <a:r>
              <a:rPr lang="en-US" sz="900" dirty="0">
                <a:solidFill>
                  <a:schemeClr val="tx1">
                    <a:lumMod val="50000"/>
                    <a:lumOff val="50000"/>
                  </a:schemeClr>
                </a:solidFill>
                <a:cs typeface="Arial" panose="020B0604020202020204" pitchFamily="34" charset="0"/>
              </a:rPr>
              <a:t>, p19</a:t>
            </a:r>
          </a:p>
        </p:txBody>
      </p:sp>
      <p:pic>
        <p:nvPicPr>
          <p:cNvPr id="5" name="Picture 4"/>
          <p:cNvPicPr>
            <a:picLocks noChangeAspect="1"/>
          </p:cNvPicPr>
          <p:nvPr/>
        </p:nvPicPr>
        <p:blipFill>
          <a:blip r:embed="rId4"/>
          <a:stretch>
            <a:fillRect/>
          </a:stretch>
        </p:blipFill>
        <p:spPr>
          <a:xfrm>
            <a:off x="365760" y="3314298"/>
            <a:ext cx="4294525" cy="2629301"/>
          </a:xfrm>
          <a:prstGeom prst="rect">
            <a:avLst/>
          </a:prstGeom>
        </p:spPr>
      </p:pic>
      <p:pic>
        <p:nvPicPr>
          <p:cNvPr id="6" name="Picture 5"/>
          <p:cNvPicPr>
            <a:picLocks noChangeAspect="1"/>
          </p:cNvPicPr>
          <p:nvPr/>
        </p:nvPicPr>
        <p:blipFill>
          <a:blip r:embed="rId5"/>
          <a:stretch>
            <a:fillRect/>
          </a:stretch>
        </p:blipFill>
        <p:spPr>
          <a:xfrm>
            <a:off x="4739609" y="3514635"/>
            <a:ext cx="3961549" cy="2423161"/>
          </a:xfrm>
          <a:prstGeom prst="rect">
            <a:avLst/>
          </a:prstGeom>
        </p:spPr>
      </p:pic>
      <p:cxnSp>
        <p:nvCxnSpPr>
          <p:cNvPr id="11" name="Straight Arrow Connector 10"/>
          <p:cNvCxnSpPr/>
          <p:nvPr/>
        </p:nvCxnSpPr>
        <p:spPr>
          <a:xfrm flipV="1">
            <a:off x="5166360" y="3794760"/>
            <a:ext cx="3386781" cy="1051560"/>
          </a:xfrm>
          <a:prstGeom prst="straightConnector1">
            <a:avLst/>
          </a:prstGeom>
          <a:ln w="12700">
            <a:solidFill>
              <a:srgbClr val="B4425D"/>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5110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68128" y="914400"/>
            <a:ext cx="4847272" cy="2828194"/>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t>Leveraged Loan Issuance: Ratings, </a:t>
            </a:r>
            <a:r>
              <a:rPr lang="en-US" b="0" dirty="0" err="1"/>
              <a:t>Cov</a:t>
            </a:r>
            <a:r>
              <a:rPr lang="en-US" b="0" dirty="0"/>
              <a:t>-Lite %</a:t>
            </a:r>
          </a:p>
        </p:txBody>
      </p:sp>
      <p:sp>
        <p:nvSpPr>
          <p:cNvPr id="3" name="Rectangle 2"/>
          <p:cNvSpPr/>
          <p:nvPr/>
        </p:nvSpPr>
        <p:spPr>
          <a:xfrm>
            <a:off x="457200" y="1277064"/>
            <a:ext cx="3611880" cy="2677648"/>
          </a:xfrm>
          <a:prstGeom prst="rect">
            <a:avLst/>
          </a:prstGeom>
        </p:spPr>
        <p:txBody>
          <a:bodyPr wrap="square" lIns="91430" tIns="45716" rIns="91430" bIns="45716">
            <a:spAutoFit/>
          </a:bodyPr>
          <a:lstStyle/>
          <a:p>
            <a:endParaRPr lang="en-US" sz="1400" dirty="0">
              <a:cs typeface="Arial" panose="020B0604020202020204" pitchFamily="34" charset="0"/>
            </a:endParaRPr>
          </a:p>
          <a:p>
            <a:endParaRPr lang="en-US" sz="1400" dirty="0">
              <a:cs typeface="Arial" panose="020B0604020202020204" pitchFamily="34" charset="0"/>
            </a:endParaRPr>
          </a:p>
          <a:p>
            <a:r>
              <a:rPr lang="en-US" sz="1400" dirty="0">
                <a:cs typeface="Arial" panose="020B0604020202020204" pitchFamily="34" charset="0"/>
              </a:rPr>
              <a:t>A larger % of leveraged loans is lower-rated</a:t>
            </a:r>
          </a:p>
          <a:p>
            <a:endParaRPr lang="en-US" sz="1400" dirty="0">
              <a:cs typeface="Arial" panose="020B0604020202020204" pitchFamily="34" charset="0"/>
            </a:endParaRPr>
          </a:p>
          <a:p>
            <a:r>
              <a:rPr lang="en-US" sz="1400" dirty="0">
                <a:cs typeface="Arial" panose="020B0604020202020204" pitchFamily="34" charset="0"/>
              </a:rPr>
              <a:t>B+ / B / B or CCC:</a:t>
            </a:r>
          </a:p>
          <a:p>
            <a:endParaRPr lang="en-US" sz="1400" dirty="0">
              <a:cs typeface="Arial" panose="020B0604020202020204" pitchFamily="34" charset="0"/>
            </a:endParaRPr>
          </a:p>
          <a:p>
            <a:endParaRPr lang="en-US" sz="1400" dirty="0">
              <a:cs typeface="Arial" panose="020B0604020202020204" pitchFamily="34" charset="0"/>
            </a:endParaRPr>
          </a:p>
          <a:p>
            <a:endParaRPr lang="en-US" sz="1400" dirty="0">
              <a:cs typeface="Arial" panose="020B0604020202020204" pitchFamily="34" charset="0"/>
            </a:endParaRPr>
          </a:p>
          <a:p>
            <a:endParaRPr lang="en-US" sz="1400" dirty="0">
              <a:cs typeface="Arial" panose="020B0604020202020204" pitchFamily="34" charset="0"/>
            </a:endParaRPr>
          </a:p>
          <a:p>
            <a:endParaRPr lang="en-US" sz="1400" dirty="0">
              <a:cs typeface="Arial" panose="020B0604020202020204" pitchFamily="34" charset="0"/>
            </a:endParaRPr>
          </a:p>
          <a:p>
            <a:endParaRPr lang="en-US" sz="1400" dirty="0">
              <a:cs typeface="Arial" panose="020B0604020202020204" pitchFamily="34" charset="0"/>
            </a:endParaRPr>
          </a:p>
          <a:p>
            <a:r>
              <a:rPr lang="en-US" sz="1400" dirty="0">
                <a:cs typeface="Arial" panose="020B0604020202020204" pitchFamily="34" charset="0"/>
              </a:rPr>
              <a:t>The % that is “</a:t>
            </a:r>
            <a:r>
              <a:rPr lang="en-US" sz="1400" dirty="0" err="1">
                <a:cs typeface="Arial" panose="020B0604020202020204" pitchFamily="34" charset="0"/>
              </a:rPr>
              <a:t>cov</a:t>
            </a:r>
            <a:r>
              <a:rPr lang="en-US" sz="1400" dirty="0">
                <a:cs typeface="Arial" panose="020B0604020202020204" pitchFamily="34" charset="0"/>
              </a:rPr>
              <a:t>-lite” is high</a:t>
            </a:r>
          </a:p>
        </p:txBody>
      </p:sp>
      <p:cxnSp>
        <p:nvCxnSpPr>
          <p:cNvPr id="14" name="Straight Arrow Connector 13"/>
          <p:cNvCxnSpPr/>
          <p:nvPr/>
        </p:nvCxnSpPr>
        <p:spPr>
          <a:xfrm flipV="1">
            <a:off x="6817590" y="1192385"/>
            <a:ext cx="1920480" cy="344700"/>
          </a:xfrm>
          <a:prstGeom prst="straightConnector1">
            <a:avLst/>
          </a:prstGeom>
          <a:ln w="127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829470" y="1861835"/>
            <a:ext cx="1975275" cy="656430"/>
          </a:xfrm>
          <a:prstGeom prst="straightConnector1">
            <a:avLst/>
          </a:prstGeom>
          <a:ln w="127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 y="6492240"/>
            <a:ext cx="8275320" cy="400110"/>
          </a:xfrm>
          <a:prstGeom prst="rect">
            <a:avLst/>
          </a:prstGeom>
        </p:spPr>
        <p:txBody>
          <a:bodyPr wrap="square">
            <a:spAutoFit/>
          </a:bodyPr>
          <a:lstStyle/>
          <a:p>
            <a:r>
              <a:rPr lang="en-US" sz="1000" dirty="0">
                <a:cs typeface="Arial" panose="020B0604020202020204" pitchFamily="34" charset="0"/>
              </a:rPr>
              <a:t>Sources: Morgan Stanley “US Corporate Credit Strategy </a:t>
            </a:r>
            <a:r>
              <a:rPr lang="en-US" sz="1000" dirty="0" err="1">
                <a:cs typeface="Arial" panose="020B0604020202020204" pitchFamily="34" charset="0"/>
              </a:rPr>
              <a:t>ChartBook</a:t>
            </a:r>
            <a:r>
              <a:rPr lang="en-US" sz="1000" dirty="0">
                <a:cs typeface="Arial" panose="020B0604020202020204" pitchFamily="34" charset="0"/>
              </a:rPr>
              <a:t>” Sept 30, 2019, </a:t>
            </a:r>
            <a:r>
              <a:rPr lang="en-US" sz="1000" dirty="0" err="1">
                <a:cs typeface="Arial" panose="020B0604020202020204" pitchFamily="34" charset="0"/>
              </a:rPr>
              <a:t>Srikanth</a:t>
            </a:r>
            <a:r>
              <a:rPr lang="en-US" sz="1000" dirty="0">
                <a:cs typeface="Arial" panose="020B0604020202020204" pitchFamily="34" charset="0"/>
              </a:rPr>
              <a:t> </a:t>
            </a:r>
            <a:r>
              <a:rPr lang="en-US" sz="1000" dirty="0" err="1">
                <a:cs typeface="Arial" panose="020B0604020202020204" pitchFamily="34" charset="0"/>
              </a:rPr>
              <a:t>Sankaran</a:t>
            </a:r>
            <a:r>
              <a:rPr lang="en-US" sz="1000" dirty="0">
                <a:cs typeface="Arial" panose="020B0604020202020204" pitchFamily="34" charset="0"/>
              </a:rPr>
              <a:t> p32; </a:t>
            </a:r>
          </a:p>
          <a:p>
            <a:r>
              <a:rPr lang="en-US" sz="1000" dirty="0">
                <a:cs typeface="Arial" panose="020B0604020202020204" pitchFamily="34" charset="0"/>
              </a:rPr>
              <a:t>spglobal.com “Has </a:t>
            </a:r>
            <a:r>
              <a:rPr lang="en-US" sz="1000" dirty="0" err="1">
                <a:cs typeface="Arial" panose="020B0604020202020204" pitchFamily="34" charset="0"/>
              </a:rPr>
              <a:t>cov</a:t>
            </a:r>
            <a:r>
              <a:rPr lang="en-US" sz="1000" dirty="0">
                <a:cs typeface="Arial" panose="020B0604020202020204" pitchFamily="34" charset="0"/>
              </a:rPr>
              <a:t>-lite leveraged loan issuance finally peaked?” May 9, 2019</a:t>
            </a:r>
          </a:p>
        </p:txBody>
      </p:sp>
      <p:pic>
        <p:nvPicPr>
          <p:cNvPr id="6" name="Picture 5"/>
          <p:cNvPicPr>
            <a:picLocks noChangeAspect="1"/>
          </p:cNvPicPr>
          <p:nvPr/>
        </p:nvPicPr>
        <p:blipFill>
          <a:blip r:embed="rId4"/>
          <a:stretch>
            <a:fillRect/>
          </a:stretch>
        </p:blipFill>
        <p:spPr>
          <a:xfrm>
            <a:off x="5532120" y="3961360"/>
            <a:ext cx="3429000" cy="2326402"/>
          </a:xfrm>
          <a:prstGeom prst="rect">
            <a:avLst/>
          </a:prstGeom>
        </p:spPr>
      </p:pic>
      <p:pic>
        <p:nvPicPr>
          <p:cNvPr id="7" name="Picture 6"/>
          <p:cNvPicPr>
            <a:picLocks noChangeAspect="1"/>
          </p:cNvPicPr>
          <p:nvPr/>
        </p:nvPicPr>
        <p:blipFill>
          <a:blip r:embed="rId5"/>
          <a:stretch>
            <a:fillRect/>
          </a:stretch>
        </p:blipFill>
        <p:spPr>
          <a:xfrm>
            <a:off x="274320" y="4322741"/>
            <a:ext cx="5257800" cy="1620859"/>
          </a:xfrm>
          <a:prstGeom prst="rect">
            <a:avLst/>
          </a:prstGeom>
        </p:spPr>
      </p:pic>
    </p:spTree>
    <p:extLst>
      <p:ext uri="{BB962C8B-B14F-4D97-AF65-F5344CB8AC3E}">
        <p14:creationId xmlns:p14="http://schemas.microsoft.com/office/powerpoint/2010/main" val="35825707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F1659-5141-784E-A9DF-7E794318D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299" y="594360"/>
            <a:ext cx="6209541" cy="3295063"/>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Frequencies of Financial Crisis</a:t>
            </a:r>
          </a:p>
        </p:txBody>
      </p:sp>
      <p:sp>
        <p:nvSpPr>
          <p:cNvPr id="3" name="Rectangle 2"/>
          <p:cNvSpPr/>
          <p:nvPr/>
        </p:nvSpPr>
        <p:spPr>
          <a:xfrm>
            <a:off x="457200" y="1277064"/>
            <a:ext cx="2340099" cy="3754866"/>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Record high debt as % of GDP</a:t>
            </a: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And Dealers (</a:t>
            </a:r>
            <a:r>
              <a:rPr lang="en-US" sz="1400" dirty="0" err="1">
                <a:solidFill>
                  <a:schemeClr val="bg2"/>
                </a:solidFill>
                <a:cs typeface="Arial" panose="020B0604020202020204" pitchFamily="34" charset="0"/>
              </a:rPr>
              <a:t>BoA</a:t>
            </a:r>
            <a:r>
              <a:rPr lang="en-US" sz="1400" dirty="0">
                <a:solidFill>
                  <a:schemeClr val="bg2"/>
                </a:solidFill>
                <a:cs typeface="Arial" panose="020B0604020202020204" pitchFamily="34" charset="0"/>
              </a:rPr>
              <a:t>, JPM, Citi, GS, MS) reduced holdings significantly</a:t>
            </a:r>
          </a:p>
          <a:p>
            <a:r>
              <a:rPr lang="en-US" sz="1400" dirty="0">
                <a:solidFill>
                  <a:schemeClr val="bg2"/>
                </a:solidFill>
                <a:cs typeface="Arial" panose="020B0604020202020204" pitchFamily="34" charset="0"/>
              </a:rPr>
              <a:t>=&gt; do not provide as much liquidity to the markets as they did pre-crisis</a:t>
            </a: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Maybe there is a relationship between leverage and the frequency of Financial Crises?</a:t>
            </a:r>
          </a:p>
        </p:txBody>
      </p:sp>
      <p:cxnSp>
        <p:nvCxnSpPr>
          <p:cNvPr id="14" name="Straight Arrow Connector 13"/>
          <p:cNvCxnSpPr>
            <a:cxnSpLocks/>
          </p:cNvCxnSpPr>
          <p:nvPr/>
        </p:nvCxnSpPr>
        <p:spPr>
          <a:xfrm flipV="1">
            <a:off x="5751574" y="1455888"/>
            <a:ext cx="2386586" cy="1365419"/>
          </a:xfrm>
          <a:prstGeom prst="straightConnector1">
            <a:avLst/>
          </a:prstGeom>
          <a:ln w="1905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7223760" y="1646916"/>
            <a:ext cx="457200" cy="1278629"/>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 y="6492240"/>
            <a:ext cx="8275320" cy="246221"/>
          </a:xfrm>
          <a:prstGeom prst="rect">
            <a:avLst/>
          </a:prstGeom>
        </p:spPr>
        <p:txBody>
          <a:bodyPr wrap="square">
            <a:spAutoFit/>
          </a:bodyPr>
          <a:lstStyle/>
          <a:p>
            <a:r>
              <a:rPr lang="en-US" sz="1000" dirty="0">
                <a:cs typeface="Arial" panose="020B0604020202020204" pitchFamily="34" charset="0"/>
              </a:rPr>
              <a:t>Source: Deutsche Bank Default Study April 2020 </a:t>
            </a:r>
          </a:p>
        </p:txBody>
      </p:sp>
      <p:pic>
        <p:nvPicPr>
          <p:cNvPr id="8" name="Picture 7">
            <a:extLst>
              <a:ext uri="{FF2B5EF4-FFF2-40B4-BE49-F238E27FC236}">
                <a16:creationId xmlns:a16="http://schemas.microsoft.com/office/drawing/2014/main" id="{B89D0430-99AD-5145-8DE6-E2EFEB08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4007790"/>
            <a:ext cx="3750594" cy="2758770"/>
          </a:xfrm>
          <a:prstGeom prst="rect">
            <a:avLst/>
          </a:prstGeom>
        </p:spPr>
      </p:pic>
      <p:sp>
        <p:nvSpPr>
          <p:cNvPr id="10" name="Left Brace 9">
            <a:extLst>
              <a:ext uri="{FF2B5EF4-FFF2-40B4-BE49-F238E27FC236}">
                <a16:creationId xmlns:a16="http://schemas.microsoft.com/office/drawing/2014/main" id="{EADA93B8-77BA-EF44-8981-F42F0CE5F4A3}"/>
              </a:ext>
            </a:extLst>
          </p:cNvPr>
          <p:cNvSpPr/>
          <p:nvPr/>
        </p:nvSpPr>
        <p:spPr>
          <a:xfrm rot="5400000">
            <a:off x="6469380" y="4503420"/>
            <a:ext cx="228600" cy="182880"/>
          </a:xfrm>
          <a:prstGeom prst="leftBrace">
            <a:avLst/>
          </a:prstGeom>
          <a:ln w="63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7CB447E-DACE-764F-9130-250937A1ACF4}"/>
              </a:ext>
            </a:extLst>
          </p:cNvPr>
          <p:cNvSpPr/>
          <p:nvPr/>
        </p:nvSpPr>
        <p:spPr>
          <a:xfrm rot="5400000">
            <a:off x="6858000" y="4480560"/>
            <a:ext cx="228600" cy="228600"/>
          </a:xfrm>
          <a:prstGeom prst="leftBrace">
            <a:avLst/>
          </a:prstGeom>
          <a:ln w="63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D2303779-B4FA-9A41-A63B-E935682029C9}"/>
              </a:ext>
            </a:extLst>
          </p:cNvPr>
          <p:cNvSpPr/>
          <p:nvPr/>
        </p:nvSpPr>
        <p:spPr>
          <a:xfrm rot="5400000">
            <a:off x="6240780" y="4457700"/>
            <a:ext cx="228600" cy="274320"/>
          </a:xfrm>
          <a:prstGeom prst="leftBrace">
            <a:avLst/>
          </a:prstGeom>
          <a:ln w="63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DA364616-E61D-8747-BA2D-12B583B19082}"/>
              </a:ext>
            </a:extLst>
          </p:cNvPr>
          <p:cNvSpPr/>
          <p:nvPr/>
        </p:nvSpPr>
        <p:spPr>
          <a:xfrm>
            <a:off x="7372823" y="4044041"/>
            <a:ext cx="1496857" cy="1815874"/>
          </a:xfrm>
          <a:prstGeom prst="rect">
            <a:avLst/>
          </a:prstGeom>
        </p:spPr>
        <p:txBody>
          <a:bodyPr wrap="square" lIns="91430" tIns="45716" rIns="91430" bIns="45716">
            <a:spAutoFit/>
          </a:bodyPr>
          <a:lstStyle/>
          <a:p>
            <a:r>
              <a:rPr lang="en-US" sz="1400" dirty="0">
                <a:cs typeface="Arial" panose="020B0604020202020204" pitchFamily="34" charset="0"/>
              </a:rPr>
              <a:t>1: WWI, great depression,  WWII</a:t>
            </a:r>
          </a:p>
          <a:p>
            <a:endParaRPr lang="en-US" sz="1400" dirty="0">
              <a:cs typeface="Arial" panose="020B0604020202020204" pitchFamily="34" charset="0"/>
            </a:endParaRPr>
          </a:p>
          <a:p>
            <a:r>
              <a:rPr lang="en-US" sz="1400" dirty="0">
                <a:cs typeface="Arial" panose="020B0604020202020204" pitchFamily="34" charset="0"/>
              </a:rPr>
              <a:t>2: Post WWII</a:t>
            </a:r>
          </a:p>
          <a:p>
            <a:endParaRPr lang="en-US" sz="1400" dirty="0">
              <a:cs typeface="Arial" panose="020B0604020202020204" pitchFamily="34" charset="0"/>
            </a:endParaRPr>
          </a:p>
          <a:p>
            <a:r>
              <a:rPr lang="en-US" sz="1400" dirty="0">
                <a:cs typeface="Arial" panose="020B0604020202020204" pitchFamily="34" charset="0"/>
              </a:rPr>
              <a:t>3: Period of higher leverage</a:t>
            </a:r>
          </a:p>
        </p:txBody>
      </p:sp>
      <p:sp>
        <p:nvSpPr>
          <p:cNvPr id="18" name="Rectangle 17">
            <a:extLst>
              <a:ext uri="{FF2B5EF4-FFF2-40B4-BE49-F238E27FC236}">
                <a16:creationId xmlns:a16="http://schemas.microsoft.com/office/drawing/2014/main" id="{316E895A-3285-6843-9414-541B3AB24543}"/>
              </a:ext>
            </a:extLst>
          </p:cNvPr>
          <p:cNvSpPr/>
          <p:nvPr/>
        </p:nvSpPr>
        <p:spPr>
          <a:xfrm>
            <a:off x="6184103" y="4198659"/>
            <a:ext cx="1039657" cy="307768"/>
          </a:xfrm>
          <a:prstGeom prst="rect">
            <a:avLst/>
          </a:prstGeom>
        </p:spPr>
        <p:txBody>
          <a:bodyPr wrap="square" lIns="91430" tIns="45716" rIns="91430" bIns="45716">
            <a:spAutoFit/>
          </a:bodyPr>
          <a:lstStyle/>
          <a:p>
            <a:r>
              <a:rPr lang="en-US" sz="1400" dirty="0">
                <a:cs typeface="Arial" panose="020B0604020202020204" pitchFamily="34" charset="0"/>
              </a:rPr>
              <a:t>1   2      3</a:t>
            </a:r>
          </a:p>
        </p:txBody>
      </p:sp>
    </p:spTree>
    <p:extLst>
      <p:ext uri="{BB962C8B-B14F-4D97-AF65-F5344CB8AC3E}">
        <p14:creationId xmlns:p14="http://schemas.microsoft.com/office/powerpoint/2010/main" val="186574834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74602" y="4086318"/>
            <a:ext cx="4121467" cy="2291146"/>
          </a:xfrm>
          <a:prstGeom prst="rect">
            <a:avLst/>
          </a:prstGeom>
        </p:spPr>
      </p:pic>
      <p:pic>
        <p:nvPicPr>
          <p:cNvPr id="9" name="Picture 8"/>
          <p:cNvPicPr>
            <a:picLocks noChangeAspect="1"/>
          </p:cNvPicPr>
          <p:nvPr/>
        </p:nvPicPr>
        <p:blipFill>
          <a:blip r:embed="rId4"/>
          <a:stretch>
            <a:fillRect/>
          </a:stretch>
        </p:blipFill>
        <p:spPr>
          <a:xfrm>
            <a:off x="365760" y="4100607"/>
            <a:ext cx="4208842" cy="2267808"/>
          </a:xfrm>
          <a:prstGeom prst="rect">
            <a:avLst/>
          </a:prstGeom>
        </p:spPr>
      </p:pic>
      <p:pic>
        <p:nvPicPr>
          <p:cNvPr id="4" name="Picture 3"/>
          <p:cNvPicPr>
            <a:picLocks noChangeAspect="1"/>
          </p:cNvPicPr>
          <p:nvPr/>
        </p:nvPicPr>
        <p:blipFill>
          <a:blip r:embed="rId5"/>
          <a:stretch>
            <a:fillRect/>
          </a:stretch>
        </p:blipFill>
        <p:spPr>
          <a:xfrm>
            <a:off x="4574602" y="983211"/>
            <a:ext cx="4249358" cy="2690582"/>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Leveraged Loan: Spreads through late 2019</a:t>
            </a:r>
          </a:p>
        </p:txBody>
      </p:sp>
      <p:sp>
        <p:nvSpPr>
          <p:cNvPr id="3" name="Rectangle 2"/>
          <p:cNvSpPr/>
          <p:nvPr/>
        </p:nvSpPr>
        <p:spPr>
          <a:xfrm>
            <a:off x="457200" y="1277064"/>
            <a:ext cx="8229600" cy="2462204"/>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Spreads on single-B-rated are up since mid-2018</a:t>
            </a: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Spreads for BB are close to multi-year tights.</a:t>
            </a:r>
          </a:p>
        </p:txBody>
      </p:sp>
      <p:cxnSp>
        <p:nvCxnSpPr>
          <p:cNvPr id="5" name="Straight Arrow Connector 4"/>
          <p:cNvCxnSpPr/>
          <p:nvPr/>
        </p:nvCxnSpPr>
        <p:spPr>
          <a:xfrm flipV="1">
            <a:off x="8366760" y="2570100"/>
            <a:ext cx="457200" cy="166989"/>
          </a:xfrm>
          <a:prstGeom prst="straightConnector1">
            <a:avLst/>
          </a:prstGeom>
          <a:ln w="127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29200" y="5166360"/>
            <a:ext cx="3474720" cy="0"/>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14400" y="5303520"/>
            <a:ext cx="3474720" cy="0"/>
          </a:xfrm>
          <a:prstGeom prst="straightConnector1">
            <a:avLst/>
          </a:prstGeom>
          <a:ln w="12700">
            <a:solidFill>
              <a:srgbClr val="B4425D"/>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092440" y="5334254"/>
            <a:ext cx="411480" cy="130567"/>
          </a:xfrm>
          <a:prstGeom prst="straightConnector1">
            <a:avLst/>
          </a:prstGeom>
          <a:ln w="127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7200" y="6550670"/>
            <a:ext cx="8275320" cy="261610"/>
          </a:xfrm>
          <a:prstGeom prst="rect">
            <a:avLst/>
          </a:prstGeom>
        </p:spPr>
        <p:txBody>
          <a:bodyPr wrap="square">
            <a:spAutoFit/>
          </a:bodyPr>
          <a:lstStyle/>
          <a:p>
            <a:r>
              <a:rPr lang="en-US" sz="1100" dirty="0">
                <a:cs typeface="Arial" panose="020B0604020202020204" pitchFamily="34" charset="0"/>
              </a:rPr>
              <a:t>Source: Morgan Stanley “US Corporate Credit Strategy </a:t>
            </a:r>
            <a:r>
              <a:rPr lang="en-US" sz="1100" dirty="0" err="1">
                <a:cs typeface="Arial" panose="020B0604020202020204" pitchFamily="34" charset="0"/>
              </a:rPr>
              <a:t>ChartBook</a:t>
            </a:r>
            <a:r>
              <a:rPr lang="en-US" sz="1100" dirty="0">
                <a:cs typeface="Arial" panose="020B0604020202020204" pitchFamily="34" charset="0"/>
              </a:rPr>
              <a:t>” Sept 30, 2019, </a:t>
            </a:r>
            <a:r>
              <a:rPr lang="en-US" sz="1100" dirty="0" err="1">
                <a:cs typeface="Arial" panose="020B0604020202020204" pitchFamily="34" charset="0"/>
              </a:rPr>
              <a:t>Srikanth</a:t>
            </a:r>
            <a:r>
              <a:rPr lang="en-US" sz="1100" dirty="0">
                <a:cs typeface="Arial" panose="020B0604020202020204" pitchFamily="34" charset="0"/>
              </a:rPr>
              <a:t> </a:t>
            </a:r>
            <a:r>
              <a:rPr lang="en-US" sz="1100" dirty="0" err="1">
                <a:cs typeface="Arial" panose="020B0604020202020204" pitchFamily="34" charset="0"/>
              </a:rPr>
              <a:t>Sankaran</a:t>
            </a:r>
            <a:r>
              <a:rPr lang="en-US" sz="1100" dirty="0">
                <a:cs typeface="Arial" panose="020B0604020202020204" pitchFamily="34" charset="0"/>
              </a:rPr>
              <a:t> p29</a:t>
            </a:r>
          </a:p>
        </p:txBody>
      </p:sp>
    </p:spTree>
    <p:extLst>
      <p:ext uri="{BB962C8B-B14F-4D97-AF65-F5344CB8AC3E}">
        <p14:creationId xmlns:p14="http://schemas.microsoft.com/office/powerpoint/2010/main" val="7959413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412482" cy="615553"/>
          </a:xfrm>
          <a:noFill/>
        </p:spPr>
        <p:txBody>
          <a:bodyPr/>
          <a:lstStyle/>
          <a:p>
            <a:r>
              <a:rPr lang="en-US" b="0" dirty="0">
                <a:solidFill>
                  <a:schemeClr val="accent1"/>
                </a:solidFill>
              </a:rPr>
              <a:t>Two Key Market Segments: Investment Grade Loans vs Leveraged Loans</a:t>
            </a:r>
          </a:p>
        </p:txBody>
      </p:sp>
      <p:sp>
        <p:nvSpPr>
          <p:cNvPr id="39" name="TextBox 38"/>
          <p:cNvSpPr txBox="1"/>
          <p:nvPr/>
        </p:nvSpPr>
        <p:spPr>
          <a:xfrm>
            <a:off x="717550" y="6579378"/>
            <a:ext cx="2940050" cy="184666"/>
          </a:xfrm>
          <a:prstGeom prst="rect">
            <a:avLst/>
          </a:prstGeom>
          <a:noFill/>
        </p:spPr>
        <p:txBody>
          <a:bodyPr wrap="square" lIns="0" tIns="0" rIns="0" bIns="0" rtlCol="0">
            <a:spAutoFit/>
          </a:bodyPr>
          <a:lstStyle/>
          <a:p>
            <a:r>
              <a:rPr lang="en-US" sz="1200" dirty="0">
                <a:cs typeface="Arial" panose="020B0604020202020204" pitchFamily="34" charset="0"/>
              </a:rPr>
              <a:t>Illustrations Credit:  Thomson Reuters LPC</a:t>
            </a:r>
          </a:p>
        </p:txBody>
      </p:sp>
      <p:sp>
        <p:nvSpPr>
          <p:cNvPr id="43" name="Rectangle 6"/>
          <p:cNvSpPr>
            <a:spLocks noGrp="1" noChangeArrowheads="1"/>
          </p:cNvSpPr>
          <p:nvPr>
            <p:ph type="body" sz="half" idx="1"/>
          </p:nvPr>
        </p:nvSpPr>
        <p:spPr>
          <a:xfrm>
            <a:off x="914400" y="1663701"/>
            <a:ext cx="4069079" cy="1995418"/>
          </a:xfrm>
          <a:noFill/>
        </p:spPr>
        <p:txBody>
          <a:bodyPr/>
          <a:lstStyle/>
          <a:p>
            <a:pPr eaLnBrk="1" hangingPunct="1">
              <a:lnSpc>
                <a:spcPct val="100000"/>
              </a:lnSpc>
              <a:buClr>
                <a:schemeClr val="bg1"/>
              </a:buClr>
            </a:pPr>
            <a:r>
              <a:rPr lang="en-US" sz="1800" dirty="0"/>
              <a:t> </a:t>
            </a:r>
            <a:r>
              <a:rPr lang="en-US" sz="1800" i="1" u="sng" dirty="0">
                <a:latin typeface="Arial" panose="020B0604020202020204" pitchFamily="34" charset="0"/>
                <a:cs typeface="Arial" panose="020B0604020202020204" pitchFamily="34" charset="0"/>
              </a:rPr>
              <a:t>Investment grade loan</a:t>
            </a:r>
            <a:r>
              <a:rPr lang="en-US" sz="1800" i="1" dirty="0">
                <a:latin typeface="Arial" panose="020B0604020202020204" pitchFamily="34" charset="0"/>
                <a:cs typeface="Arial" panose="020B0604020202020204" pitchFamily="34" charset="0"/>
              </a:rPr>
              <a:t> </a:t>
            </a:r>
            <a:r>
              <a:rPr lang="en-US" sz="1800" b="0" i="1" dirty="0">
                <a:latin typeface="Arial" panose="020B0604020202020204" pitchFamily="34" charset="0"/>
                <a:cs typeface="Arial" panose="020B0604020202020204" pitchFamily="34" charset="0"/>
              </a:rPr>
              <a:t>market</a:t>
            </a:r>
          </a:p>
          <a:p>
            <a:pPr marL="347626" lvl="1" indent="-231751">
              <a:lnSpc>
                <a:spcPct val="100000"/>
              </a:lnSpc>
              <a:buClr>
                <a:schemeClr val="bg1"/>
              </a:buClr>
              <a:buFontTx/>
              <a:buChar char="•"/>
            </a:pPr>
            <a:r>
              <a:rPr lang="en-US" sz="1400" b="0" dirty="0">
                <a:latin typeface="Arial" panose="020B0604020202020204" pitchFamily="34" charset="0"/>
                <a:cs typeface="Arial" panose="020B0604020202020204" pitchFamily="34" charset="0"/>
              </a:rPr>
              <a:t>Loans to companies </a:t>
            </a:r>
            <a:r>
              <a:rPr lang="en-US" sz="1400" dirty="0">
                <a:latin typeface="Arial" panose="020B0604020202020204" pitchFamily="34" charset="0"/>
                <a:cs typeface="Arial" panose="020B0604020202020204" pitchFamily="34" charset="0"/>
              </a:rPr>
              <a:t>rated &gt;= BBB-/Baa3 </a:t>
            </a:r>
          </a:p>
          <a:p>
            <a:pPr marL="347626" lvl="1" indent="-231751">
              <a:lnSpc>
                <a:spcPct val="100000"/>
              </a:lnSpc>
              <a:buClr>
                <a:schemeClr val="bg1"/>
              </a:buClr>
              <a:buFontTx/>
              <a:buChar char="•"/>
            </a:pPr>
            <a:r>
              <a:rPr lang="en-US" sz="1400" b="0" dirty="0">
                <a:latin typeface="Arial" panose="020B0604020202020204" pitchFamily="34" charset="0"/>
                <a:cs typeface="Arial" panose="020B0604020202020204" pitchFamily="34" charset="0"/>
              </a:rPr>
              <a:t>AND with a </a:t>
            </a:r>
            <a:r>
              <a:rPr lang="en-US" sz="1400" dirty="0">
                <a:latin typeface="Arial" panose="020B0604020202020204" pitchFamily="34" charset="0"/>
                <a:cs typeface="Arial" panose="020B0604020202020204" pitchFamily="34" charset="0"/>
              </a:rPr>
              <a:t>relatively low LIBOR spread</a:t>
            </a:r>
          </a:p>
          <a:p>
            <a:pPr marL="347626" lvl="1" indent="-231751">
              <a:lnSpc>
                <a:spcPct val="100000"/>
              </a:lnSpc>
              <a:buClr>
                <a:schemeClr val="bg1"/>
              </a:buClr>
              <a:buFontTx/>
              <a:buChar char="•"/>
            </a:pPr>
            <a:r>
              <a:rPr lang="en-US" sz="1400" b="0" dirty="0">
                <a:latin typeface="Arial" panose="020B0604020202020204" pitchFamily="34" charset="0"/>
                <a:cs typeface="Arial" panose="020B0604020202020204" pitchFamily="34" charset="0"/>
              </a:rPr>
              <a:t>Loan is </a:t>
            </a:r>
            <a:r>
              <a:rPr lang="en-US" sz="1400" dirty="0">
                <a:latin typeface="Arial" panose="020B0604020202020204" pitchFamily="34" charset="0"/>
                <a:cs typeface="Arial" panose="020B0604020202020204" pitchFamily="34" charset="0"/>
              </a:rPr>
              <a:t>usually unsecured</a:t>
            </a:r>
          </a:p>
          <a:p>
            <a:pPr marL="347626" lvl="1" indent="-231751">
              <a:lnSpc>
                <a:spcPct val="100000"/>
              </a:lnSpc>
              <a:buClr>
                <a:schemeClr val="bg1"/>
              </a:buClr>
              <a:buFontTx/>
              <a:buChar char="•"/>
            </a:pPr>
            <a:r>
              <a:rPr lang="en-US" sz="1400" dirty="0">
                <a:latin typeface="Arial" panose="020B0604020202020204" pitchFamily="34" charset="0"/>
                <a:cs typeface="Arial" panose="020B0604020202020204" pitchFamily="34" charset="0"/>
              </a:rPr>
              <a:t>Ranked </a:t>
            </a:r>
            <a:r>
              <a:rPr lang="en-US" sz="1400" i="1" dirty="0" err="1">
                <a:solidFill>
                  <a:schemeClr val="accent1"/>
                </a:solidFill>
                <a:latin typeface="Arial" panose="020B0604020202020204" pitchFamily="34" charset="0"/>
                <a:cs typeface="Arial" panose="020B0604020202020204" pitchFamily="34" charset="0"/>
              </a:rPr>
              <a:t>pari</a:t>
            </a:r>
            <a:r>
              <a:rPr lang="en-US" sz="1400" i="1" dirty="0">
                <a:solidFill>
                  <a:schemeClr val="accent1"/>
                </a:solidFill>
                <a:latin typeface="Arial" panose="020B0604020202020204" pitchFamily="34" charset="0"/>
                <a:cs typeface="Arial" panose="020B0604020202020204" pitchFamily="34" charset="0"/>
              </a:rPr>
              <a:t> </a:t>
            </a:r>
            <a:r>
              <a:rPr lang="en-US" sz="1400" i="1" dirty="0" err="1">
                <a:solidFill>
                  <a:schemeClr val="accent1"/>
                </a:solidFill>
                <a:latin typeface="Arial" panose="020B0604020202020204" pitchFamily="34" charset="0"/>
                <a:cs typeface="Arial" panose="020B0604020202020204" pitchFamily="34" charset="0"/>
              </a:rPr>
              <a:t>passu</a:t>
            </a:r>
            <a:r>
              <a:rPr lang="en-US" sz="1400" i="1" dirty="0">
                <a:solidFill>
                  <a:schemeClr val="accent1"/>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with bonds </a:t>
            </a:r>
          </a:p>
          <a:p>
            <a:pPr marL="347626" lvl="1" indent="-231751">
              <a:lnSpc>
                <a:spcPct val="100000"/>
              </a:lnSpc>
              <a:buClr>
                <a:schemeClr val="bg1"/>
              </a:buClr>
            </a:pPr>
            <a:endParaRPr lang="en-US" sz="1400" dirty="0"/>
          </a:p>
        </p:txBody>
      </p:sp>
      <p:sp>
        <p:nvSpPr>
          <p:cNvPr id="44" name="Rectangle 10"/>
          <p:cNvSpPr>
            <a:spLocks noChangeArrowheads="1"/>
          </p:cNvSpPr>
          <p:nvPr/>
        </p:nvSpPr>
        <p:spPr bwMode="auto">
          <a:xfrm>
            <a:off x="876300" y="4229100"/>
            <a:ext cx="4655820" cy="1536700"/>
          </a:xfrm>
          <a:prstGeom prst="rect">
            <a:avLst/>
          </a:prstGeom>
          <a:noFill/>
          <a:ln w="9525">
            <a:noFill/>
            <a:miter lim="800000"/>
            <a:headEnd/>
            <a:tailEnd/>
          </a:ln>
        </p:spPr>
        <p:txBody>
          <a:bodyPr lIns="91430" tIns="45716" rIns="91430" bIns="45716"/>
          <a:lstStyle/>
          <a:p>
            <a:pPr>
              <a:buClr>
                <a:schemeClr val="bg1"/>
              </a:buClr>
            </a:pPr>
            <a:r>
              <a:rPr lang="en-US" sz="1200" dirty="0"/>
              <a:t> </a:t>
            </a:r>
            <a:r>
              <a:rPr lang="en-US" b="1" i="1" u="sng" dirty="0">
                <a:cs typeface="Arial" panose="020B0604020202020204" pitchFamily="34" charset="0"/>
              </a:rPr>
              <a:t>Leveraged Loan </a:t>
            </a:r>
            <a:r>
              <a:rPr lang="en-US" i="1" dirty="0">
                <a:cs typeface="Arial" panose="020B0604020202020204" pitchFamily="34" charset="0"/>
              </a:rPr>
              <a:t>market</a:t>
            </a:r>
          </a:p>
          <a:p>
            <a:pPr marL="347626" lvl="1" indent="-231751">
              <a:spcBef>
                <a:spcPct val="30000"/>
              </a:spcBef>
              <a:buClr>
                <a:schemeClr val="bg1"/>
              </a:buClr>
              <a:buFontTx/>
              <a:buChar char="•"/>
            </a:pPr>
            <a:r>
              <a:rPr lang="en-US" sz="1400" dirty="0">
                <a:cs typeface="Arial" panose="020B0604020202020204" pitchFamily="34" charset="0"/>
              </a:rPr>
              <a:t>Loans to companies </a:t>
            </a:r>
            <a:r>
              <a:rPr lang="en-US" sz="1400" b="1" dirty="0">
                <a:cs typeface="Arial" panose="020B0604020202020204" pitchFamily="34" charset="0"/>
              </a:rPr>
              <a:t>rated &lt;= BB+/Ba1 or unrated</a:t>
            </a:r>
          </a:p>
          <a:p>
            <a:pPr marL="347626" lvl="1" indent="-231751">
              <a:spcBef>
                <a:spcPct val="30000"/>
              </a:spcBef>
              <a:buClr>
                <a:schemeClr val="bg1"/>
              </a:buClr>
              <a:buFontTx/>
              <a:buChar char="•"/>
            </a:pPr>
            <a:r>
              <a:rPr lang="en-US" sz="1400" dirty="0">
                <a:cs typeface="Arial" panose="020B0604020202020204" pitchFamily="34" charset="0"/>
              </a:rPr>
              <a:t>AND with a </a:t>
            </a:r>
            <a:r>
              <a:rPr lang="en-US" sz="1400" b="1" dirty="0">
                <a:cs typeface="Arial" panose="020B0604020202020204" pitchFamily="34" charset="0"/>
              </a:rPr>
              <a:t>spread &gt;= LIB+[175] bps</a:t>
            </a:r>
          </a:p>
          <a:p>
            <a:pPr marL="347626" lvl="1" indent="-231751">
              <a:spcBef>
                <a:spcPct val="30000"/>
              </a:spcBef>
              <a:buClr>
                <a:schemeClr val="bg1"/>
              </a:buClr>
              <a:buFontTx/>
              <a:buChar char="•"/>
            </a:pPr>
            <a:r>
              <a:rPr lang="en-US" sz="1400" dirty="0">
                <a:cs typeface="Arial" panose="020B0604020202020204" pitchFamily="34" charset="0"/>
              </a:rPr>
              <a:t>Loan is </a:t>
            </a:r>
            <a:r>
              <a:rPr lang="en-US" sz="1400" b="1" dirty="0">
                <a:cs typeface="Arial" panose="020B0604020202020204" pitchFamily="34" charset="0"/>
              </a:rPr>
              <a:t>usually secured </a:t>
            </a:r>
          </a:p>
          <a:p>
            <a:pPr marL="347626" lvl="1" indent="-231751">
              <a:spcBef>
                <a:spcPct val="30000"/>
              </a:spcBef>
              <a:buClr>
                <a:schemeClr val="bg1"/>
              </a:buClr>
              <a:buFontTx/>
              <a:buChar char="•"/>
            </a:pPr>
            <a:r>
              <a:rPr lang="en-US" sz="1400" b="1" dirty="0">
                <a:solidFill>
                  <a:schemeClr val="accent1"/>
                </a:solidFill>
                <a:cs typeface="Arial" panose="020B0604020202020204" pitchFamily="34" charset="0"/>
              </a:rPr>
              <a:t>Senior to all other debt</a:t>
            </a:r>
          </a:p>
        </p:txBody>
      </p:sp>
      <p:grpSp>
        <p:nvGrpSpPr>
          <p:cNvPr id="3" name="Group 2">
            <a:extLst>
              <a:ext uri="{FF2B5EF4-FFF2-40B4-BE49-F238E27FC236}">
                <a16:creationId xmlns:a16="http://schemas.microsoft.com/office/drawing/2014/main" id="{A5E2F9D4-A66F-0546-A784-74DF3226924F}"/>
              </a:ext>
            </a:extLst>
          </p:cNvPr>
          <p:cNvGrpSpPr/>
          <p:nvPr/>
        </p:nvGrpSpPr>
        <p:grpSpPr>
          <a:xfrm>
            <a:off x="6217920" y="1647826"/>
            <a:ext cx="1828800" cy="1828800"/>
            <a:chOff x="6217920" y="1647826"/>
            <a:chExt cx="1828800" cy="1828800"/>
          </a:xfrm>
        </p:grpSpPr>
        <p:sp>
          <p:nvSpPr>
            <p:cNvPr id="45" name="Rectangle 11"/>
            <p:cNvSpPr>
              <a:spLocks noChangeArrowheads="1"/>
            </p:cNvSpPr>
            <p:nvPr/>
          </p:nvSpPr>
          <p:spPr bwMode="auto">
            <a:xfrm>
              <a:off x="6217920" y="2562226"/>
              <a:ext cx="1828800" cy="914400"/>
            </a:xfrm>
            <a:prstGeom prst="rect">
              <a:avLst/>
            </a:prstGeom>
            <a:solidFill>
              <a:srgbClr val="FF6600"/>
            </a:solidFill>
            <a:ln w="9525">
              <a:noFill/>
              <a:miter lim="800000"/>
              <a:headEnd/>
              <a:tailEnd/>
            </a:ln>
          </p:spPr>
          <p:txBody>
            <a:bodyPr wrap="none" lIns="91430" tIns="45716" rIns="91430" bIns="45716" anchor="ctr"/>
            <a:lstStyle/>
            <a:p>
              <a:endParaRPr lang="en-US"/>
            </a:p>
          </p:txBody>
        </p:sp>
        <p:sp>
          <p:nvSpPr>
            <p:cNvPr id="46" name="Rectangle 12"/>
            <p:cNvSpPr>
              <a:spLocks noChangeArrowheads="1"/>
            </p:cNvSpPr>
            <p:nvPr/>
          </p:nvSpPr>
          <p:spPr bwMode="auto">
            <a:xfrm>
              <a:off x="6217920" y="1647826"/>
              <a:ext cx="1004888" cy="914400"/>
            </a:xfrm>
            <a:prstGeom prst="rect">
              <a:avLst/>
            </a:prstGeom>
            <a:solidFill>
              <a:srgbClr val="99CCFF"/>
            </a:solidFill>
            <a:ln w="9525">
              <a:noFill/>
              <a:miter lim="800000"/>
              <a:headEnd/>
              <a:tailEnd/>
            </a:ln>
          </p:spPr>
          <p:txBody>
            <a:bodyPr wrap="none" lIns="91430" tIns="45716" rIns="91430" bIns="45716" anchor="ctr"/>
            <a:lstStyle/>
            <a:p>
              <a:pPr algn="ctr">
                <a:spcBef>
                  <a:spcPct val="0"/>
                </a:spcBef>
              </a:pPr>
              <a:endParaRPr lang="en-GB" b="1">
                <a:solidFill>
                  <a:schemeClr val="bg1"/>
                </a:solidFill>
              </a:endParaRPr>
            </a:p>
          </p:txBody>
        </p:sp>
        <p:sp>
          <p:nvSpPr>
            <p:cNvPr id="47" name="Text Box 13"/>
            <p:cNvSpPr txBox="1">
              <a:spLocks noChangeArrowheads="1"/>
            </p:cNvSpPr>
            <p:nvPr/>
          </p:nvSpPr>
          <p:spPr bwMode="auto">
            <a:xfrm>
              <a:off x="6270598" y="1770064"/>
              <a:ext cx="794761" cy="657576"/>
            </a:xfrm>
            <a:prstGeom prst="rect">
              <a:avLst/>
            </a:prstGeom>
            <a:noFill/>
            <a:ln w="9525">
              <a:noFill/>
              <a:miter lim="800000"/>
              <a:headEnd/>
              <a:tailEnd/>
            </a:ln>
          </p:spPr>
          <p:txBody>
            <a:bodyPr wrap="none" lIns="91430" tIns="45716" rIns="91430" bIns="45716">
              <a:spAutoFit/>
            </a:bodyPr>
            <a:lstStyle/>
            <a:p>
              <a:pPr algn="ctr">
                <a:spcBef>
                  <a:spcPct val="0"/>
                </a:spcBef>
              </a:pPr>
              <a:r>
                <a:rPr lang="en-US" sz="1200" b="1" dirty="0">
                  <a:cs typeface="Arial" panose="020B0604020202020204" pitchFamily="34" charset="0"/>
                </a:rPr>
                <a:t>Sr.</a:t>
              </a:r>
            </a:p>
            <a:p>
              <a:pPr algn="ctr">
                <a:spcBef>
                  <a:spcPct val="0"/>
                </a:spcBef>
              </a:pPr>
              <a:r>
                <a:rPr lang="en-US" sz="1200" b="1" dirty="0" err="1">
                  <a:cs typeface="Arial" panose="020B0604020202020204" pitchFamily="34" charset="0"/>
                </a:rPr>
                <a:t>Unsec’d</a:t>
              </a:r>
              <a:endParaRPr lang="en-US" sz="1200" b="1" dirty="0">
                <a:cs typeface="Arial" panose="020B0604020202020204" pitchFamily="34" charset="0"/>
              </a:endParaRPr>
            </a:p>
            <a:p>
              <a:pPr algn="ctr">
                <a:spcBef>
                  <a:spcPct val="0"/>
                </a:spcBef>
              </a:pPr>
              <a:r>
                <a:rPr lang="en-US" sz="1200" b="1" dirty="0">
                  <a:cs typeface="Arial" panose="020B0604020202020204" pitchFamily="34" charset="0"/>
                </a:rPr>
                <a:t>Loan</a:t>
              </a:r>
              <a:endParaRPr lang="en-US" b="1" dirty="0">
                <a:cs typeface="Arial" panose="020B0604020202020204" pitchFamily="34" charset="0"/>
              </a:endParaRPr>
            </a:p>
          </p:txBody>
        </p:sp>
        <p:sp>
          <p:nvSpPr>
            <p:cNvPr id="48" name="Text Box 14"/>
            <p:cNvSpPr txBox="1">
              <a:spLocks noChangeArrowheads="1"/>
            </p:cNvSpPr>
            <p:nvPr/>
          </p:nvSpPr>
          <p:spPr bwMode="auto">
            <a:xfrm>
              <a:off x="6778911" y="2897189"/>
              <a:ext cx="665544" cy="280742"/>
            </a:xfrm>
            <a:prstGeom prst="rect">
              <a:avLst/>
            </a:prstGeom>
            <a:noFill/>
            <a:ln w="9525">
              <a:noFill/>
              <a:miter lim="800000"/>
              <a:headEnd/>
              <a:tailEnd/>
            </a:ln>
          </p:spPr>
          <p:txBody>
            <a:bodyPr wrap="none" lIns="91430" tIns="45716" rIns="91430" bIns="45716">
              <a:spAutoFit/>
            </a:bodyPr>
            <a:lstStyle/>
            <a:p>
              <a:pPr algn="ctr">
                <a:spcBef>
                  <a:spcPct val="0"/>
                </a:spcBef>
              </a:pPr>
              <a:r>
                <a:rPr lang="en-US" sz="1200" b="1" dirty="0">
                  <a:cs typeface="Arial" panose="020B0604020202020204" pitchFamily="34" charset="0"/>
                </a:rPr>
                <a:t>Equity</a:t>
              </a:r>
              <a:endParaRPr lang="en-US" b="1" dirty="0">
                <a:cs typeface="Arial" panose="020B0604020202020204" pitchFamily="34" charset="0"/>
              </a:endParaRPr>
            </a:p>
          </p:txBody>
        </p:sp>
        <p:sp>
          <p:nvSpPr>
            <p:cNvPr id="49" name="Rectangle 16"/>
            <p:cNvSpPr>
              <a:spLocks noChangeArrowheads="1"/>
            </p:cNvSpPr>
            <p:nvPr/>
          </p:nvSpPr>
          <p:spPr bwMode="auto">
            <a:xfrm>
              <a:off x="7132320" y="1647826"/>
              <a:ext cx="914400" cy="914400"/>
            </a:xfrm>
            <a:prstGeom prst="rect">
              <a:avLst/>
            </a:prstGeom>
            <a:solidFill>
              <a:schemeClr val="bg2"/>
            </a:solidFill>
            <a:ln w="9525">
              <a:noFill/>
              <a:miter lim="800000"/>
              <a:headEnd/>
              <a:tailEnd/>
            </a:ln>
          </p:spPr>
          <p:txBody>
            <a:bodyPr wrap="none" lIns="91430" tIns="45716" rIns="91430" bIns="45716" anchor="ctr"/>
            <a:lstStyle/>
            <a:p>
              <a:endParaRPr lang="en-US"/>
            </a:p>
          </p:txBody>
        </p:sp>
        <p:sp>
          <p:nvSpPr>
            <p:cNvPr id="50" name="Text Box 17"/>
            <p:cNvSpPr txBox="1">
              <a:spLocks noChangeArrowheads="1"/>
            </p:cNvSpPr>
            <p:nvPr/>
          </p:nvSpPr>
          <p:spPr bwMode="auto">
            <a:xfrm>
              <a:off x="7184997" y="1770064"/>
              <a:ext cx="794761" cy="657576"/>
            </a:xfrm>
            <a:prstGeom prst="rect">
              <a:avLst/>
            </a:prstGeom>
            <a:noFill/>
            <a:ln w="9525">
              <a:noFill/>
              <a:miter lim="800000"/>
              <a:headEnd/>
              <a:tailEnd/>
            </a:ln>
          </p:spPr>
          <p:txBody>
            <a:bodyPr wrap="none" lIns="91430" tIns="45716" rIns="91430" bIns="45716">
              <a:spAutoFit/>
            </a:bodyPr>
            <a:lstStyle/>
            <a:p>
              <a:pPr algn="ctr">
                <a:spcBef>
                  <a:spcPct val="0"/>
                </a:spcBef>
              </a:pPr>
              <a:r>
                <a:rPr lang="en-US" sz="1200" b="1" dirty="0">
                  <a:cs typeface="Arial" panose="020B0604020202020204" pitchFamily="34" charset="0"/>
                </a:rPr>
                <a:t>Sr.</a:t>
              </a:r>
            </a:p>
            <a:p>
              <a:pPr algn="ctr">
                <a:spcBef>
                  <a:spcPct val="0"/>
                </a:spcBef>
              </a:pPr>
              <a:r>
                <a:rPr lang="en-US" sz="1200" b="1" dirty="0" err="1">
                  <a:cs typeface="Arial" panose="020B0604020202020204" pitchFamily="34" charset="0"/>
                </a:rPr>
                <a:t>Unsec’d</a:t>
              </a:r>
              <a:endParaRPr lang="en-US" sz="1200" b="1" dirty="0">
                <a:cs typeface="Arial" panose="020B0604020202020204" pitchFamily="34" charset="0"/>
              </a:endParaRPr>
            </a:p>
            <a:p>
              <a:pPr algn="ctr">
                <a:spcBef>
                  <a:spcPct val="0"/>
                </a:spcBef>
              </a:pPr>
              <a:r>
                <a:rPr lang="en-US" sz="1200" b="1" dirty="0">
                  <a:cs typeface="Arial" panose="020B0604020202020204" pitchFamily="34" charset="0"/>
                </a:rPr>
                <a:t>Bond</a:t>
              </a:r>
              <a:endParaRPr lang="en-US" b="1" dirty="0">
                <a:cs typeface="Arial" panose="020B0604020202020204" pitchFamily="34" charset="0"/>
              </a:endParaRPr>
            </a:p>
          </p:txBody>
        </p:sp>
      </p:grpSp>
      <p:grpSp>
        <p:nvGrpSpPr>
          <p:cNvPr id="4" name="Group 3">
            <a:extLst>
              <a:ext uri="{FF2B5EF4-FFF2-40B4-BE49-F238E27FC236}">
                <a16:creationId xmlns:a16="http://schemas.microsoft.com/office/drawing/2014/main" id="{6AD9F1D4-BEA1-4047-972E-46607A8F2E46}"/>
              </a:ext>
            </a:extLst>
          </p:cNvPr>
          <p:cNvGrpSpPr/>
          <p:nvPr/>
        </p:nvGrpSpPr>
        <p:grpSpPr>
          <a:xfrm>
            <a:off x="6248400" y="4137025"/>
            <a:ext cx="1828800" cy="1803401"/>
            <a:chOff x="6248400" y="4137025"/>
            <a:chExt cx="1828800" cy="1803401"/>
          </a:xfrm>
        </p:grpSpPr>
        <p:sp>
          <p:nvSpPr>
            <p:cNvPr id="52" name="Rectangle 19"/>
            <p:cNvSpPr>
              <a:spLocks noChangeArrowheads="1"/>
            </p:cNvSpPr>
            <p:nvPr/>
          </p:nvSpPr>
          <p:spPr bwMode="auto">
            <a:xfrm>
              <a:off x="6248400" y="4751388"/>
              <a:ext cx="1828800" cy="603250"/>
            </a:xfrm>
            <a:prstGeom prst="rect">
              <a:avLst/>
            </a:prstGeom>
            <a:solidFill>
              <a:schemeClr val="bg2"/>
            </a:solidFill>
            <a:ln w="9525">
              <a:noFill/>
              <a:miter lim="800000"/>
              <a:headEnd/>
              <a:tailEnd/>
            </a:ln>
          </p:spPr>
          <p:txBody>
            <a:bodyPr wrap="none" lIns="91430" tIns="45716" rIns="91430" bIns="45716" anchor="ctr"/>
            <a:lstStyle/>
            <a:p>
              <a:endParaRPr lang="en-US"/>
            </a:p>
          </p:txBody>
        </p:sp>
        <p:sp>
          <p:nvSpPr>
            <p:cNvPr id="53" name="Rectangle 20"/>
            <p:cNvSpPr>
              <a:spLocks noChangeArrowheads="1"/>
            </p:cNvSpPr>
            <p:nvPr/>
          </p:nvSpPr>
          <p:spPr bwMode="auto">
            <a:xfrm>
              <a:off x="6248400" y="4137025"/>
              <a:ext cx="1828800" cy="612775"/>
            </a:xfrm>
            <a:prstGeom prst="rect">
              <a:avLst/>
            </a:prstGeom>
            <a:solidFill>
              <a:srgbClr val="99CCFF"/>
            </a:solidFill>
            <a:ln w="9525">
              <a:noFill/>
              <a:miter lim="800000"/>
              <a:headEnd/>
              <a:tailEnd/>
            </a:ln>
          </p:spPr>
          <p:txBody>
            <a:bodyPr wrap="none" lIns="91430" tIns="45716" rIns="91430" bIns="45716" anchor="ctr"/>
            <a:lstStyle/>
            <a:p>
              <a:endParaRPr lang="en-US"/>
            </a:p>
          </p:txBody>
        </p:sp>
        <p:sp>
          <p:nvSpPr>
            <p:cNvPr id="54" name="Rectangle 21"/>
            <p:cNvSpPr>
              <a:spLocks noChangeArrowheads="1"/>
            </p:cNvSpPr>
            <p:nvPr/>
          </p:nvSpPr>
          <p:spPr bwMode="auto">
            <a:xfrm>
              <a:off x="6248400" y="5354640"/>
              <a:ext cx="1828800" cy="585786"/>
            </a:xfrm>
            <a:prstGeom prst="rect">
              <a:avLst/>
            </a:prstGeom>
            <a:solidFill>
              <a:srgbClr val="FF6600"/>
            </a:solidFill>
            <a:ln w="9525">
              <a:noFill/>
              <a:miter lim="800000"/>
              <a:headEnd/>
              <a:tailEnd/>
            </a:ln>
          </p:spPr>
          <p:txBody>
            <a:bodyPr wrap="none" lIns="91430" tIns="45716" rIns="91430" bIns="45716" anchor="ctr"/>
            <a:lstStyle/>
            <a:p>
              <a:endParaRPr lang="en-US"/>
            </a:p>
          </p:txBody>
        </p:sp>
        <p:sp>
          <p:nvSpPr>
            <p:cNvPr id="55" name="Text Box 22"/>
            <p:cNvSpPr txBox="1">
              <a:spLocks noChangeArrowheads="1"/>
            </p:cNvSpPr>
            <p:nvPr/>
          </p:nvSpPr>
          <p:spPr bwMode="auto">
            <a:xfrm>
              <a:off x="6553200" y="4264025"/>
              <a:ext cx="1143000" cy="469159"/>
            </a:xfrm>
            <a:prstGeom prst="rect">
              <a:avLst/>
            </a:prstGeom>
            <a:noFill/>
            <a:ln w="9525">
              <a:noFill/>
              <a:miter lim="800000"/>
              <a:headEnd/>
              <a:tailEnd/>
            </a:ln>
          </p:spPr>
          <p:txBody>
            <a:bodyPr lIns="91430" tIns="45716" rIns="91430" bIns="45716">
              <a:spAutoFit/>
            </a:bodyPr>
            <a:lstStyle/>
            <a:p>
              <a:pPr algn="ctr">
                <a:spcBef>
                  <a:spcPct val="0"/>
                </a:spcBef>
              </a:pPr>
              <a:r>
                <a:rPr lang="en-US" sz="1200" b="1" dirty="0">
                  <a:cs typeface="Arial" panose="020B0604020202020204" pitchFamily="34" charset="0"/>
                </a:rPr>
                <a:t>Sr. </a:t>
              </a:r>
              <a:r>
                <a:rPr lang="en-US" sz="1200" b="1" dirty="0" err="1">
                  <a:cs typeface="Arial" panose="020B0604020202020204" pitchFamily="34" charset="0"/>
                </a:rPr>
                <a:t>Sec’d</a:t>
              </a:r>
              <a:endParaRPr lang="en-US" sz="1200" b="1" dirty="0">
                <a:cs typeface="Arial" panose="020B0604020202020204" pitchFamily="34" charset="0"/>
              </a:endParaRPr>
            </a:p>
            <a:p>
              <a:pPr algn="ctr">
                <a:spcBef>
                  <a:spcPct val="0"/>
                </a:spcBef>
              </a:pPr>
              <a:r>
                <a:rPr lang="en-US" sz="1200" b="1" dirty="0">
                  <a:cs typeface="Arial" panose="020B0604020202020204" pitchFamily="34" charset="0"/>
                </a:rPr>
                <a:t>Loan</a:t>
              </a:r>
              <a:endParaRPr lang="en-US" b="1" dirty="0">
                <a:cs typeface="Arial" panose="020B0604020202020204" pitchFamily="34" charset="0"/>
              </a:endParaRPr>
            </a:p>
          </p:txBody>
        </p:sp>
        <p:sp>
          <p:nvSpPr>
            <p:cNvPr id="56" name="Text Box 23"/>
            <p:cNvSpPr txBox="1">
              <a:spLocks noChangeArrowheads="1"/>
            </p:cNvSpPr>
            <p:nvPr/>
          </p:nvSpPr>
          <p:spPr bwMode="auto">
            <a:xfrm>
              <a:off x="6553201" y="4897439"/>
              <a:ext cx="1233488" cy="469159"/>
            </a:xfrm>
            <a:prstGeom prst="rect">
              <a:avLst/>
            </a:prstGeom>
            <a:noFill/>
            <a:ln w="9525">
              <a:noFill/>
              <a:miter lim="800000"/>
              <a:headEnd/>
              <a:tailEnd/>
            </a:ln>
          </p:spPr>
          <p:txBody>
            <a:bodyPr lIns="91430" tIns="45716" rIns="91430" bIns="45716">
              <a:spAutoFit/>
            </a:bodyPr>
            <a:lstStyle/>
            <a:p>
              <a:pPr algn="ctr">
                <a:spcBef>
                  <a:spcPct val="0"/>
                </a:spcBef>
              </a:pPr>
              <a:r>
                <a:rPr lang="en-US" sz="1200" b="1" dirty="0">
                  <a:cs typeface="Arial" panose="020B0604020202020204" pitchFamily="34" charset="0"/>
                </a:rPr>
                <a:t>Sub. </a:t>
              </a:r>
              <a:r>
                <a:rPr lang="en-US" sz="1200" b="1" dirty="0" err="1">
                  <a:cs typeface="Arial" panose="020B0604020202020204" pitchFamily="34" charset="0"/>
                </a:rPr>
                <a:t>Unsec’d</a:t>
              </a:r>
              <a:endParaRPr lang="en-US" sz="1200" b="1" dirty="0">
                <a:cs typeface="Arial" panose="020B0604020202020204" pitchFamily="34" charset="0"/>
              </a:endParaRPr>
            </a:p>
            <a:p>
              <a:pPr algn="ctr">
                <a:spcBef>
                  <a:spcPct val="0"/>
                </a:spcBef>
              </a:pPr>
              <a:r>
                <a:rPr lang="en-US" sz="1200" b="1" dirty="0">
                  <a:cs typeface="Arial" panose="020B0604020202020204" pitchFamily="34" charset="0"/>
                </a:rPr>
                <a:t>Bond</a:t>
              </a:r>
              <a:endParaRPr lang="en-US" b="1" dirty="0">
                <a:cs typeface="Arial" panose="020B0604020202020204" pitchFamily="34" charset="0"/>
              </a:endParaRPr>
            </a:p>
          </p:txBody>
        </p:sp>
        <p:sp>
          <p:nvSpPr>
            <p:cNvPr id="57" name="Text Box 24"/>
            <p:cNvSpPr txBox="1">
              <a:spLocks noChangeArrowheads="1"/>
            </p:cNvSpPr>
            <p:nvPr/>
          </p:nvSpPr>
          <p:spPr bwMode="auto">
            <a:xfrm>
              <a:off x="6850666" y="5507038"/>
              <a:ext cx="665544" cy="280742"/>
            </a:xfrm>
            <a:prstGeom prst="rect">
              <a:avLst/>
            </a:prstGeom>
            <a:noFill/>
            <a:ln w="9525">
              <a:noFill/>
              <a:miter lim="800000"/>
              <a:headEnd/>
              <a:tailEnd/>
            </a:ln>
          </p:spPr>
          <p:txBody>
            <a:bodyPr wrap="none" lIns="91430" tIns="45716" rIns="91430" bIns="45716">
              <a:spAutoFit/>
            </a:bodyPr>
            <a:lstStyle/>
            <a:p>
              <a:pPr algn="ctr">
                <a:spcBef>
                  <a:spcPct val="0"/>
                </a:spcBef>
              </a:pPr>
              <a:r>
                <a:rPr lang="en-US" sz="1200" b="1" dirty="0">
                  <a:cs typeface="Arial" panose="020B0604020202020204" pitchFamily="34" charset="0"/>
                </a:rPr>
                <a:t>Equity</a:t>
              </a:r>
              <a:endParaRPr lang="en-US" b="1" dirty="0">
                <a:cs typeface="Arial" panose="020B0604020202020204" pitchFamily="34" charset="0"/>
              </a:endParaRPr>
            </a:p>
          </p:txBody>
        </p:sp>
      </p:grpSp>
      <p:sp>
        <p:nvSpPr>
          <p:cNvPr id="58" name="Text Box 15"/>
          <p:cNvSpPr txBox="1">
            <a:spLocks noChangeArrowheads="1"/>
          </p:cNvSpPr>
          <p:nvPr/>
        </p:nvSpPr>
        <p:spPr bwMode="auto">
          <a:xfrm>
            <a:off x="6009354" y="1048850"/>
            <a:ext cx="2083086" cy="338546"/>
          </a:xfrm>
          <a:prstGeom prst="rect">
            <a:avLst/>
          </a:prstGeom>
          <a:noFill/>
          <a:ln w="9525">
            <a:noFill/>
            <a:miter lim="800000"/>
            <a:headEnd/>
            <a:tailEnd/>
          </a:ln>
        </p:spPr>
        <p:txBody>
          <a:bodyPr wrap="square" lIns="91430" tIns="45716" rIns="91430" bIns="45716">
            <a:spAutoFit/>
          </a:bodyPr>
          <a:lstStyle/>
          <a:p>
            <a:pPr algn="ctr">
              <a:spcBef>
                <a:spcPct val="0"/>
              </a:spcBef>
            </a:pPr>
            <a:r>
              <a:rPr lang="en-US" sz="1600" b="1" u="sng" dirty="0">
                <a:cs typeface="Arial" panose="020B0604020202020204" pitchFamily="34" charset="0"/>
              </a:rPr>
              <a:t>Capital Structure</a:t>
            </a:r>
          </a:p>
        </p:txBody>
      </p:sp>
    </p:spTree>
    <p:extLst>
      <p:ext uri="{BB962C8B-B14F-4D97-AF65-F5344CB8AC3E}">
        <p14:creationId xmlns:p14="http://schemas.microsoft.com/office/powerpoint/2010/main" val="3266241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188720"/>
            <a:ext cx="2286000" cy="738656"/>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BBB spreads blew out</a:t>
            </a:r>
          </a:p>
          <a:p>
            <a:r>
              <a:rPr lang="en-US" sz="1400" dirty="0">
                <a:solidFill>
                  <a:schemeClr val="bg2"/>
                </a:solidFill>
                <a:cs typeface="Arial" panose="020B0604020202020204" pitchFamily="34" charset="0"/>
              </a:rPr>
              <a:t>then the FRB stepped in</a:t>
            </a:r>
          </a:p>
          <a:p>
            <a:endParaRPr lang="en-US" sz="1400" dirty="0">
              <a:solidFill>
                <a:schemeClr val="bg2"/>
              </a:solidFill>
              <a:cs typeface="Arial" panose="020B0604020202020204" pitchFamily="34" charset="0"/>
            </a:endParaRPr>
          </a:p>
        </p:txBody>
      </p:sp>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Long-term perspective: U.S. BBB </a:t>
            </a:r>
            <a:r>
              <a:rPr lang="en-US" dirty="0">
                <a:solidFill>
                  <a:schemeClr val="bg2"/>
                </a:solidFill>
              </a:rPr>
              <a:t>Bond</a:t>
            </a:r>
            <a:r>
              <a:rPr lang="en-US" b="0" dirty="0">
                <a:solidFill>
                  <a:schemeClr val="bg2"/>
                </a:solidFill>
              </a:rPr>
              <a:t> Credit Spreads</a:t>
            </a:r>
          </a:p>
        </p:txBody>
      </p:sp>
      <p:pic>
        <p:nvPicPr>
          <p:cNvPr id="8" name="Picture 7">
            <a:extLst>
              <a:ext uri="{FF2B5EF4-FFF2-40B4-BE49-F238E27FC236}">
                <a16:creationId xmlns:a16="http://schemas.microsoft.com/office/drawing/2014/main" id="{F7E9B0F4-2C9D-C844-9CA4-69E5A47DD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952" y="761260"/>
            <a:ext cx="6161848" cy="3170660"/>
          </a:xfrm>
          <a:prstGeom prst="rect">
            <a:avLst/>
          </a:prstGeom>
        </p:spPr>
      </p:pic>
      <p:sp>
        <p:nvSpPr>
          <p:cNvPr id="12" name="Rectangle 11">
            <a:extLst>
              <a:ext uri="{FF2B5EF4-FFF2-40B4-BE49-F238E27FC236}">
                <a16:creationId xmlns:a16="http://schemas.microsoft.com/office/drawing/2014/main" id="{EC195BC5-1D2B-DC48-83C9-0CDCA71A903F}"/>
              </a:ext>
            </a:extLst>
          </p:cNvPr>
          <p:cNvSpPr/>
          <p:nvPr/>
        </p:nvSpPr>
        <p:spPr>
          <a:xfrm>
            <a:off x="2606040" y="6601383"/>
            <a:ext cx="3108960" cy="246221"/>
          </a:xfrm>
          <a:prstGeom prst="rect">
            <a:avLst/>
          </a:prstGeom>
        </p:spPr>
        <p:txBody>
          <a:bodyPr wrap="square">
            <a:spAutoFit/>
          </a:bodyPr>
          <a:lstStyle/>
          <a:p>
            <a:r>
              <a:rPr lang="en-US" sz="1000" dirty="0">
                <a:cs typeface="Arial" panose="020B0604020202020204" pitchFamily="34" charset="0"/>
              </a:rPr>
              <a:t>Source: Deutsche Bank Default Study April 2020</a:t>
            </a:r>
            <a:endParaRPr lang="en-US" sz="1000" dirty="0"/>
          </a:p>
        </p:txBody>
      </p:sp>
      <p:pic>
        <p:nvPicPr>
          <p:cNvPr id="15" name="Picture 14">
            <a:extLst>
              <a:ext uri="{FF2B5EF4-FFF2-40B4-BE49-F238E27FC236}">
                <a16:creationId xmlns:a16="http://schemas.microsoft.com/office/drawing/2014/main" id="{5E96D939-E405-9047-8A7F-D4EF5EAFD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753" y="4023360"/>
            <a:ext cx="6558047" cy="2566493"/>
          </a:xfrm>
          <a:prstGeom prst="rect">
            <a:avLst/>
          </a:prstGeom>
        </p:spPr>
      </p:pic>
    </p:spTree>
    <p:extLst>
      <p:ext uri="{BB962C8B-B14F-4D97-AF65-F5344CB8AC3E}">
        <p14:creationId xmlns:p14="http://schemas.microsoft.com/office/powerpoint/2010/main" val="231390405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dirty="0">
                <a:solidFill>
                  <a:schemeClr val="bg2"/>
                </a:solidFill>
              </a:rPr>
              <a:t>CLO trends</a:t>
            </a:r>
          </a:p>
        </p:txBody>
      </p:sp>
      <p:sp>
        <p:nvSpPr>
          <p:cNvPr id="3" name="Rectangle 2"/>
          <p:cNvSpPr/>
          <p:nvPr/>
        </p:nvSpPr>
        <p:spPr>
          <a:xfrm>
            <a:off x="457200" y="1277064"/>
            <a:ext cx="7406640" cy="2031317"/>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The percentage of lower-rated loans in CLO’s has been growing</a:t>
            </a:r>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a:p>
            <a:endParaRPr lang="en-US" sz="1400" i="1" dirty="0">
              <a:solidFill>
                <a:schemeClr val="bg2"/>
              </a:solidFill>
              <a:cs typeface="Arial" panose="020B0604020202020204" pitchFamily="34" charset="0"/>
            </a:endParaRPr>
          </a:p>
        </p:txBody>
      </p:sp>
      <p:pic>
        <p:nvPicPr>
          <p:cNvPr id="8" name="Picture 7">
            <a:extLst>
              <a:ext uri="{FF2B5EF4-FFF2-40B4-BE49-F238E27FC236}">
                <a16:creationId xmlns:a16="http://schemas.microsoft.com/office/drawing/2014/main" id="{5EC7B6E4-FB46-3A4E-949E-D286A4571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878" y="1936234"/>
            <a:ext cx="4044950" cy="3634712"/>
          </a:xfrm>
          <a:prstGeom prst="rect">
            <a:avLst/>
          </a:prstGeom>
        </p:spPr>
      </p:pic>
    </p:spTree>
    <p:extLst>
      <p:ext uri="{BB962C8B-B14F-4D97-AF65-F5344CB8AC3E}">
        <p14:creationId xmlns:p14="http://schemas.microsoft.com/office/powerpoint/2010/main" val="206966387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1" y="1367799"/>
            <a:ext cx="4138573" cy="2518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92" y="3810001"/>
            <a:ext cx="4686608" cy="259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solidFill>
                  <a:schemeClr val="bg2"/>
                </a:solidFill>
              </a:rPr>
              <a:t>CLO spreads </a:t>
            </a:r>
            <a:r>
              <a:rPr lang="en-US" b="0" dirty="0">
                <a:solidFill>
                  <a:schemeClr val="bg2"/>
                </a:solidFill>
              </a:rPr>
              <a:t>during the Financial Crisis</a:t>
            </a:r>
          </a:p>
        </p:txBody>
      </p:sp>
      <p:sp>
        <p:nvSpPr>
          <p:cNvPr id="3" name="Content Placeholder 2"/>
          <p:cNvSpPr>
            <a:spLocks noGrp="1"/>
          </p:cNvSpPr>
          <p:nvPr>
            <p:ph idx="1"/>
          </p:nvPr>
        </p:nvSpPr>
        <p:spPr>
          <a:xfrm>
            <a:off x="499321" y="778785"/>
            <a:ext cx="4606079" cy="364216"/>
          </a:xfrm>
        </p:spPr>
        <p:txBody>
          <a:bodyPr>
            <a:normAutofit/>
          </a:bodyPr>
          <a:lstStyle/>
          <a:p>
            <a:r>
              <a:rPr lang="en-US" dirty="0">
                <a:solidFill>
                  <a:schemeClr val="bg2"/>
                </a:solidFill>
              </a:rPr>
              <a:t>Spreads during the Financial Crisis</a:t>
            </a:r>
          </a:p>
        </p:txBody>
      </p:sp>
      <p:sp>
        <p:nvSpPr>
          <p:cNvPr id="8" name="TextBox 7"/>
          <p:cNvSpPr txBox="1"/>
          <p:nvPr/>
        </p:nvSpPr>
        <p:spPr>
          <a:xfrm>
            <a:off x="2788920" y="6535281"/>
            <a:ext cx="5214633" cy="276999"/>
          </a:xfrm>
          <a:prstGeom prst="rect">
            <a:avLst/>
          </a:prstGeom>
          <a:noFill/>
        </p:spPr>
        <p:txBody>
          <a:bodyPr wrap="none" rtlCol="0">
            <a:spAutoFit/>
          </a:bodyPr>
          <a:lstStyle/>
          <a:p>
            <a:r>
              <a:rPr lang="en-US" sz="1200" dirty="0"/>
              <a:t>Source: Morgan Stanley Research “CLO Market Primer” Feb 2017, S&amp;P LCD, </a:t>
            </a:r>
            <a:r>
              <a:rPr lang="en-US" sz="1200" dirty="0" err="1"/>
              <a:t>Intex</a:t>
            </a:r>
            <a:endParaRPr lang="en-US" sz="12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89123"/>
            <a:ext cx="3996479" cy="2557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231963" y="3926209"/>
            <a:ext cx="4248150" cy="321583"/>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0">
              <a:buNone/>
            </a:pPr>
            <a:r>
              <a:rPr lang="en-US" sz="1400" dirty="0"/>
              <a:t>CLO Liability Spreads Widened Soon as BB/B Loan Spreads Widened</a:t>
            </a:r>
          </a:p>
        </p:txBody>
      </p:sp>
      <p:pic>
        <p:nvPicPr>
          <p:cNvPr id="615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325" y="1295400"/>
            <a:ext cx="3927124" cy="2514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2"/>
          <p:cNvSpPr txBox="1">
            <a:spLocks/>
          </p:cNvSpPr>
          <p:nvPr/>
        </p:nvSpPr>
        <p:spPr>
          <a:xfrm>
            <a:off x="4857750" y="1126217"/>
            <a:ext cx="4057650" cy="24538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0">
              <a:buNone/>
            </a:pPr>
            <a:r>
              <a:rPr lang="en-US" sz="1200" dirty="0"/>
              <a:t>The "Arb" Between Loan Spreads and CLO Funding Costs Vanished</a:t>
            </a:r>
          </a:p>
        </p:txBody>
      </p:sp>
      <p:sp>
        <p:nvSpPr>
          <p:cNvPr id="18" name="Content Placeholder 2"/>
          <p:cNvSpPr txBox="1">
            <a:spLocks/>
          </p:cNvSpPr>
          <p:nvPr/>
        </p:nvSpPr>
        <p:spPr>
          <a:xfrm>
            <a:off x="5562600" y="4572002"/>
            <a:ext cx="1960140" cy="62864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0">
              <a:buNone/>
            </a:pPr>
            <a:r>
              <a:rPr lang="en-US" sz="1100" dirty="0"/>
              <a:t> Global CLO Issuance Dried Up in 2008-09 Before Reemerging in 2010</a:t>
            </a:r>
          </a:p>
        </p:txBody>
      </p:sp>
      <p:sp>
        <p:nvSpPr>
          <p:cNvPr id="22" name="TextBox 21"/>
          <p:cNvSpPr txBox="1"/>
          <p:nvPr/>
        </p:nvSpPr>
        <p:spPr>
          <a:xfrm>
            <a:off x="5227181" y="3810002"/>
            <a:ext cx="3000693" cy="276999"/>
          </a:xfrm>
          <a:prstGeom prst="rect">
            <a:avLst/>
          </a:prstGeom>
          <a:noFill/>
        </p:spPr>
        <p:txBody>
          <a:bodyPr wrap="none" rtlCol="0">
            <a:spAutoFit/>
          </a:bodyPr>
          <a:lstStyle/>
          <a:p>
            <a:r>
              <a:rPr lang="en-US" sz="1200" dirty="0"/>
              <a:t>Global </a:t>
            </a:r>
            <a:r>
              <a:rPr lang="en-US" sz="1200" b="1" dirty="0"/>
              <a:t>Arbitrage</a:t>
            </a:r>
            <a:r>
              <a:rPr lang="en-US" sz="1200" dirty="0"/>
              <a:t> CLO Issuance Volumes</a:t>
            </a:r>
          </a:p>
        </p:txBody>
      </p:sp>
      <p:sp>
        <p:nvSpPr>
          <p:cNvPr id="25" name="TextBox 24"/>
          <p:cNvSpPr txBox="1"/>
          <p:nvPr/>
        </p:nvSpPr>
        <p:spPr>
          <a:xfrm>
            <a:off x="593887" y="1326083"/>
            <a:ext cx="1931747" cy="276999"/>
          </a:xfrm>
          <a:prstGeom prst="rect">
            <a:avLst/>
          </a:prstGeom>
          <a:noFill/>
        </p:spPr>
        <p:txBody>
          <a:bodyPr wrap="none" rtlCol="0">
            <a:spAutoFit/>
          </a:bodyPr>
          <a:lstStyle/>
          <a:p>
            <a:r>
              <a:rPr lang="en-US" sz="1200" dirty="0"/>
              <a:t>Prices of US CLOs and Loans</a:t>
            </a:r>
          </a:p>
        </p:txBody>
      </p:sp>
      <p:cxnSp>
        <p:nvCxnSpPr>
          <p:cNvPr id="7" name="Straight Arrow Connector 6"/>
          <p:cNvCxnSpPr>
            <a:endCxn id="18" idx="0"/>
          </p:cNvCxnSpPr>
          <p:nvPr/>
        </p:nvCxnSpPr>
        <p:spPr>
          <a:xfrm flipH="1">
            <a:off x="6542670" y="3680461"/>
            <a:ext cx="818250" cy="891541"/>
          </a:xfrm>
          <a:prstGeom prst="straightConnector1">
            <a:avLst/>
          </a:prstGeom>
          <a:ln w="63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788920" y="1219201"/>
            <a:ext cx="2240280" cy="245381"/>
          </a:xfrm>
          <a:prstGeom prst="straightConnector1">
            <a:avLst/>
          </a:prstGeom>
          <a:ln w="63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78040" y="1303791"/>
            <a:ext cx="1097280" cy="525009"/>
          </a:xfrm>
          <a:prstGeom prst="straightConnector1">
            <a:avLst/>
          </a:prstGeom>
          <a:ln w="63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7389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C89DC0-5FC2-A040-A349-ADAD07A4C2A5}"/>
              </a:ext>
            </a:extLst>
          </p:cNvPr>
          <p:cNvPicPr>
            <a:picLocks noChangeAspect="1"/>
          </p:cNvPicPr>
          <p:nvPr/>
        </p:nvPicPr>
        <p:blipFill>
          <a:blip r:embed="rId3"/>
          <a:stretch>
            <a:fillRect/>
          </a:stretch>
        </p:blipFill>
        <p:spPr>
          <a:xfrm>
            <a:off x="2528523" y="3672870"/>
            <a:ext cx="6199841" cy="2727930"/>
          </a:xfrm>
          <a:prstGeom prst="rect">
            <a:avLst/>
          </a:prstGeom>
        </p:spPr>
      </p:pic>
      <p:pic>
        <p:nvPicPr>
          <p:cNvPr id="6" name="Picture 5">
            <a:extLst>
              <a:ext uri="{FF2B5EF4-FFF2-40B4-BE49-F238E27FC236}">
                <a16:creationId xmlns:a16="http://schemas.microsoft.com/office/drawing/2014/main" id="{3D9E452D-2AAF-9A4E-9505-10F9DDECB2F5}"/>
              </a:ext>
            </a:extLst>
          </p:cNvPr>
          <p:cNvPicPr>
            <a:picLocks noChangeAspect="1"/>
          </p:cNvPicPr>
          <p:nvPr/>
        </p:nvPicPr>
        <p:blipFill>
          <a:blip r:embed="rId4"/>
          <a:stretch>
            <a:fillRect/>
          </a:stretch>
        </p:blipFill>
        <p:spPr>
          <a:xfrm>
            <a:off x="2464785" y="685800"/>
            <a:ext cx="6212869" cy="2876328"/>
          </a:xfrm>
          <a:prstGeom prst="rect">
            <a:avLst/>
          </a:prstGeom>
        </p:spPr>
      </p:pic>
      <p:sp>
        <p:nvSpPr>
          <p:cNvPr id="2" name="Title 1"/>
          <p:cNvSpPr>
            <a:spLocks noGrp="1"/>
          </p:cNvSpPr>
          <p:nvPr>
            <p:ph type="title"/>
          </p:nvPr>
        </p:nvSpPr>
        <p:spPr>
          <a:xfrm>
            <a:off x="457198" y="274320"/>
            <a:ext cx="8220456" cy="307777"/>
          </a:xfrm>
          <a:noFill/>
        </p:spPr>
        <p:txBody>
          <a:bodyPr/>
          <a:lstStyle/>
          <a:p>
            <a:r>
              <a:rPr lang="en-US" b="0" dirty="0">
                <a:solidFill>
                  <a:schemeClr val="bg2"/>
                </a:solidFill>
              </a:rPr>
              <a:t>CLO: 2020 Yields and Prices</a:t>
            </a:r>
          </a:p>
        </p:txBody>
      </p:sp>
      <p:sp>
        <p:nvSpPr>
          <p:cNvPr id="3" name="Rectangle 2"/>
          <p:cNvSpPr/>
          <p:nvPr/>
        </p:nvSpPr>
        <p:spPr>
          <a:xfrm>
            <a:off x="457200" y="1277064"/>
            <a:ext cx="8229600" cy="2893092"/>
          </a:xfrm>
          <a:prstGeom prst="rect">
            <a:avLst/>
          </a:prstGeom>
        </p:spPr>
        <p:txBody>
          <a:bodyPr wrap="square" lIns="91430" tIns="45716" rIns="91430" bIns="45716">
            <a:spAutoFit/>
          </a:bodyPr>
          <a:lstStyle/>
          <a:p>
            <a:r>
              <a:rPr lang="en-US" sz="1400" dirty="0">
                <a:solidFill>
                  <a:schemeClr val="bg2"/>
                </a:solidFill>
                <a:cs typeface="Arial" panose="020B0604020202020204" pitchFamily="34" charset="0"/>
              </a:rPr>
              <a:t>CLO Yields</a:t>
            </a: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endParaRPr lang="en-US" sz="1400" dirty="0">
              <a:solidFill>
                <a:schemeClr val="bg2"/>
              </a:solidFill>
              <a:cs typeface="Arial" panose="020B0604020202020204" pitchFamily="34" charset="0"/>
            </a:endParaRPr>
          </a:p>
          <a:p>
            <a:r>
              <a:rPr lang="en-US" sz="1400" dirty="0">
                <a:solidFill>
                  <a:schemeClr val="bg2"/>
                </a:solidFill>
                <a:cs typeface="Arial" panose="020B0604020202020204" pitchFamily="34" charset="0"/>
              </a:rPr>
              <a:t>CLO Prices</a:t>
            </a:r>
          </a:p>
        </p:txBody>
      </p:sp>
      <p:cxnSp>
        <p:nvCxnSpPr>
          <p:cNvPr id="5" name="Straight Arrow Connector 4"/>
          <p:cNvCxnSpPr>
            <a:cxnSpLocks/>
          </p:cNvCxnSpPr>
          <p:nvPr/>
        </p:nvCxnSpPr>
        <p:spPr>
          <a:xfrm flipV="1">
            <a:off x="8183880" y="1051560"/>
            <a:ext cx="233173" cy="768274"/>
          </a:xfrm>
          <a:prstGeom prst="straightConnector1">
            <a:avLst/>
          </a:prstGeom>
          <a:ln w="254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8060434" y="4414389"/>
            <a:ext cx="214886" cy="990782"/>
          </a:xfrm>
          <a:prstGeom prst="straightConnector1">
            <a:avLst/>
          </a:prstGeom>
          <a:ln w="25400">
            <a:solidFill>
              <a:srgbClr val="B4425D"/>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7200" y="6550670"/>
            <a:ext cx="8275320" cy="261610"/>
          </a:xfrm>
          <a:prstGeom prst="rect">
            <a:avLst/>
          </a:prstGeom>
        </p:spPr>
        <p:txBody>
          <a:bodyPr wrap="square">
            <a:spAutoFit/>
          </a:bodyPr>
          <a:lstStyle/>
          <a:p>
            <a:r>
              <a:rPr lang="en-US" sz="1100" dirty="0">
                <a:cs typeface="Arial" panose="020B0604020202020204" pitchFamily="34" charset="0"/>
              </a:rPr>
              <a:t>Source: Bloomberg</a:t>
            </a:r>
          </a:p>
        </p:txBody>
      </p:sp>
      <p:sp>
        <p:nvSpPr>
          <p:cNvPr id="20" name="Oval 19">
            <a:extLst>
              <a:ext uri="{FF2B5EF4-FFF2-40B4-BE49-F238E27FC236}">
                <a16:creationId xmlns:a16="http://schemas.microsoft.com/office/drawing/2014/main" id="{D6EAE545-B2A1-674B-AAEC-54318A3723D6}"/>
              </a:ext>
            </a:extLst>
          </p:cNvPr>
          <p:cNvSpPr/>
          <p:nvPr/>
        </p:nvSpPr>
        <p:spPr>
          <a:xfrm>
            <a:off x="7987829" y="3787632"/>
            <a:ext cx="858447" cy="60802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FEF8005-5EA6-9140-9AC2-7A662ACF581A}"/>
              </a:ext>
            </a:extLst>
          </p:cNvPr>
          <p:cNvSpPr/>
          <p:nvPr/>
        </p:nvSpPr>
        <p:spPr>
          <a:xfrm>
            <a:off x="8143092" y="2176836"/>
            <a:ext cx="635148" cy="56027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01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A Brief History</a:t>
            </a:r>
          </a:p>
        </p:txBody>
      </p:sp>
      <p:sp>
        <p:nvSpPr>
          <p:cNvPr id="3" name="Rectangle 2"/>
          <p:cNvSpPr/>
          <p:nvPr/>
        </p:nvSpPr>
        <p:spPr>
          <a:xfrm>
            <a:off x="381000" y="1358206"/>
            <a:ext cx="8305800" cy="4918261"/>
          </a:xfrm>
          <a:prstGeom prst="rect">
            <a:avLst/>
          </a:prstGeom>
        </p:spPr>
        <p:txBody>
          <a:bodyPr wrap="square" lIns="91430" tIns="45716" rIns="91430" bIns="45716">
            <a:spAutoFit/>
          </a:bodyPr>
          <a:lstStyle/>
          <a:p>
            <a:pPr marL="1147763" indent="-1147763"/>
            <a:r>
              <a:rPr lang="en-US" sz="1400" dirty="0">
                <a:cs typeface="Arial" panose="020B0604020202020204" pitchFamily="34" charset="0"/>
              </a:rPr>
              <a:t>&lt;1980s: 	Banks provide loans to corporate customers, generally on a Bilateral basis (Bilateral = 1 Lender and 1 Borrower).  Loans held to maturity (or default!).  </a:t>
            </a:r>
          </a:p>
          <a:p>
            <a:pPr marL="1147763" indent="-1147763"/>
            <a:endParaRPr lang="en-US" sz="1400" dirty="0">
              <a:cs typeface="Arial" panose="020B0604020202020204" pitchFamily="34" charset="0"/>
            </a:endParaRPr>
          </a:p>
          <a:p>
            <a:pPr marL="1147763" indent="-1147763"/>
            <a:r>
              <a:rPr lang="en-US" sz="1400" dirty="0">
                <a:cs typeface="Arial" panose="020B0604020202020204" pitchFamily="34" charset="0"/>
              </a:rPr>
              <a:t>Late ‘80s: 	M&amp;A / LBO Boom required larger loans to “riskier” borrowers resulted in (1) Banks forming groups of lenders – syndicates – sharing the underwriting of large loans and (2) higher yields on these riskier loans attracted non-bank lenders</a:t>
            </a:r>
          </a:p>
          <a:p>
            <a:pPr marL="1147763" indent="-1147763"/>
            <a:endParaRPr lang="en-US" sz="1400" dirty="0">
              <a:cs typeface="Arial" panose="020B0604020202020204" pitchFamily="34" charset="0"/>
            </a:endParaRPr>
          </a:p>
          <a:p>
            <a:pPr marL="1147763" indent="-1147763"/>
            <a:r>
              <a:rPr lang="en-US" sz="1400" dirty="0">
                <a:cs typeface="Arial" panose="020B0604020202020204" pitchFamily="34" charset="0"/>
              </a:rPr>
              <a:t>Early ‘90s:	</a:t>
            </a:r>
            <a:r>
              <a:rPr lang="en-US" sz="1400" i="1" dirty="0">
                <a:cs typeface="Arial" panose="020B0604020202020204" pitchFamily="34" charset="0"/>
              </a:rPr>
              <a:t>Secondary market </a:t>
            </a:r>
            <a:r>
              <a:rPr lang="en-US" sz="1400" dirty="0">
                <a:cs typeface="Arial" panose="020B0604020202020204" pitchFamily="34" charset="0"/>
              </a:rPr>
              <a:t>for leveraged loans emerges – primarily for distressed loans as banks shed risk</a:t>
            </a:r>
          </a:p>
          <a:p>
            <a:pPr marL="1147763" indent="-1147763"/>
            <a:endParaRPr lang="en-US" sz="1400" dirty="0">
              <a:cs typeface="Arial" panose="020B0604020202020204" pitchFamily="34" charset="0"/>
            </a:endParaRPr>
          </a:p>
          <a:p>
            <a:pPr marL="1147763" indent="-1147763"/>
            <a:r>
              <a:rPr lang="en-US" sz="1400" dirty="0">
                <a:cs typeface="Arial" panose="020B0604020202020204" pitchFamily="34" charset="0"/>
              </a:rPr>
              <a:t>Mid ‘90s:	Liquidity expands and market participants worked to create standards in the secondary loan market (documentation standards, settlement rules, pricing services </a:t>
            </a:r>
            <a:r>
              <a:rPr lang="en-US" sz="1400" dirty="0" err="1">
                <a:cs typeface="Arial" panose="020B0604020202020204" pitchFamily="34" charset="0"/>
              </a:rPr>
              <a:t>etc</a:t>
            </a:r>
            <a:r>
              <a:rPr lang="en-US" sz="1400" dirty="0">
                <a:cs typeface="Arial" panose="020B0604020202020204" pitchFamily="34" charset="0"/>
              </a:rPr>
              <a:t>)</a:t>
            </a:r>
          </a:p>
          <a:p>
            <a:pPr marL="1147763" indent="-1147763"/>
            <a:endParaRPr lang="en-US" sz="1400" dirty="0">
              <a:cs typeface="Arial" panose="020B0604020202020204" pitchFamily="34" charset="0"/>
            </a:endParaRPr>
          </a:p>
          <a:p>
            <a:pPr marL="1147763" indent="-1147763"/>
            <a:r>
              <a:rPr lang="en-US" sz="1400" dirty="0">
                <a:cs typeface="Arial" panose="020B0604020202020204" pitchFamily="34" charset="0"/>
              </a:rPr>
              <a:t>&lt; Early ‘00s:	Non-Bank broker dealers (MS, GS, Lehman, </a:t>
            </a:r>
            <a:r>
              <a:rPr lang="en-US" sz="1400" dirty="0" err="1">
                <a:cs typeface="Arial" panose="020B0604020202020204" pitchFamily="34" charset="0"/>
              </a:rPr>
              <a:t>etc</a:t>
            </a:r>
            <a:r>
              <a:rPr lang="en-US" sz="1400" dirty="0">
                <a:cs typeface="Arial" panose="020B0604020202020204" pitchFamily="34" charset="0"/>
              </a:rPr>
              <a:t>) expand Corporate lending origination and trading capabilities to compete with commercial banking “super markets” (Glass-Steagall Act repealed)</a:t>
            </a:r>
          </a:p>
          <a:p>
            <a:pPr marL="1147763" indent="-1147763"/>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‘04-2H07:	Bull market, Low default rates, Banks, investors are eager to lend, Borrowers take advantage of favorable terms</a:t>
            </a:r>
          </a:p>
          <a:p>
            <a:pPr marL="1147763" indent="-1147763"/>
            <a:endParaRPr lang="en-US" sz="1400" dirty="0">
              <a:cs typeface="Arial" panose="020B0604020202020204" pitchFamily="34" charset="0"/>
            </a:endParaRPr>
          </a:p>
          <a:p>
            <a:pPr marL="1147763" indent="-1147763"/>
            <a:endParaRPr lang="en-US" sz="1400" dirty="0">
              <a:cs typeface="Arial" panose="020B0604020202020204" pitchFamily="34" charset="0"/>
            </a:endParaRPr>
          </a:p>
          <a:p>
            <a:endParaRPr lang="en-US" sz="1400" dirty="0">
              <a:cs typeface="Arial" panose="020B0604020202020204" pitchFamily="34" charset="0"/>
            </a:endParaRPr>
          </a:p>
        </p:txBody>
      </p:sp>
    </p:spTree>
    <p:extLst>
      <p:ext uri="{BB962C8B-B14F-4D97-AF65-F5344CB8AC3E}">
        <p14:creationId xmlns:p14="http://schemas.microsoft.com/office/powerpoint/2010/main" val="350741807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A Brief History (cont’d)</a:t>
            </a:r>
          </a:p>
        </p:txBody>
      </p:sp>
      <p:sp>
        <p:nvSpPr>
          <p:cNvPr id="3" name="Rectangle 2"/>
          <p:cNvSpPr/>
          <p:nvPr/>
        </p:nvSpPr>
        <p:spPr>
          <a:xfrm>
            <a:off x="381000" y="1295400"/>
            <a:ext cx="8305800" cy="5349149"/>
          </a:xfrm>
          <a:prstGeom prst="rect">
            <a:avLst/>
          </a:prstGeom>
        </p:spPr>
        <p:txBody>
          <a:bodyPr wrap="square" lIns="91430" tIns="45716" rIns="91430" bIns="45716">
            <a:spAutoFit/>
          </a:bodyPr>
          <a:lstStyle/>
          <a:p>
            <a:pPr marL="1144588" indent="-1144588">
              <a:spcBef>
                <a:spcPct val="20000"/>
              </a:spcBef>
              <a:spcAft>
                <a:spcPct val="20000"/>
              </a:spcAft>
              <a:buClr>
                <a:schemeClr val="tx2"/>
              </a:buClr>
              <a:defRPr/>
            </a:pPr>
            <a:r>
              <a:rPr lang="en-US" sz="1400" dirty="0">
                <a:cs typeface="Arial" panose="020B0604020202020204" pitchFamily="34" charset="0"/>
              </a:rPr>
              <a:t>2H07: 	Lending slows, credit crunch hits, investors and banks pull back</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‘08 – ‘09: 	Loan volume declines back to levels last seen in the mid 90’s</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‘10:	Market in recovery mode but still well below peak levels</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‘11:	Market has shown periods of extreme aggressiveness similar to 2007 but also cautiousness based on macroeconomic concerns</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‘12:	Market conditions remain frothy</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‘13-’14:	Market hits new highs, </a:t>
            </a:r>
            <a:r>
              <a:rPr lang="en-US" sz="1400" dirty="0" err="1">
                <a:cs typeface="Arial" panose="020B0604020202020204" pitchFamily="34" charset="0"/>
              </a:rPr>
              <a:t>Refinancings</a:t>
            </a:r>
            <a:r>
              <a:rPr lang="en-US" sz="1400" dirty="0">
                <a:cs typeface="Arial" panose="020B0604020202020204" pitchFamily="34" charset="0"/>
              </a:rPr>
              <a:t>/</a:t>
            </a:r>
            <a:r>
              <a:rPr lang="en-US" sz="1400" dirty="0" err="1">
                <a:cs typeface="Arial" panose="020B0604020202020204" pitchFamily="34" charset="0"/>
              </a:rPr>
              <a:t>repricings</a:t>
            </a:r>
            <a:r>
              <a:rPr lang="en-US" sz="1400" dirty="0">
                <a:cs typeface="Arial" panose="020B0604020202020204" pitchFamily="34" charset="0"/>
              </a:rPr>
              <a:t> help boost leveraged issuance</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‘15/’16:	Oil patch hiccup, </a:t>
            </a:r>
            <a:r>
              <a:rPr lang="en-US" sz="1400" dirty="0" err="1">
                <a:cs typeface="Arial" panose="020B0604020202020204" pitchFamily="34" charset="0"/>
              </a:rPr>
              <a:t>Refinancings</a:t>
            </a:r>
            <a:r>
              <a:rPr lang="en-US" sz="1400" dirty="0">
                <a:cs typeface="Arial" panose="020B0604020202020204" pitchFamily="34" charset="0"/>
              </a:rPr>
              <a:t> slow but M&amp;A spurs issuance</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‘17-’19:	Higher leverage ratios, and more “EBITDA adjustments”</a:t>
            </a:r>
          </a:p>
          <a:p>
            <a:pPr marL="1144588" indent="-1144588">
              <a:spcBef>
                <a:spcPct val="20000"/>
              </a:spcBef>
              <a:spcAft>
                <a:spcPct val="20000"/>
              </a:spcAft>
              <a:buClr>
                <a:schemeClr val="tx2"/>
              </a:buClr>
              <a:defRPr/>
            </a:pPr>
            <a:endParaRPr lang="en-US" sz="1400" dirty="0">
              <a:cs typeface="Arial" panose="020B0604020202020204" pitchFamily="34" charset="0"/>
            </a:endParaRPr>
          </a:p>
          <a:p>
            <a:pPr marL="1144588" indent="-1144588">
              <a:spcBef>
                <a:spcPct val="20000"/>
              </a:spcBef>
              <a:spcAft>
                <a:spcPct val="20000"/>
              </a:spcAft>
              <a:buClr>
                <a:schemeClr val="tx2"/>
              </a:buClr>
              <a:defRPr/>
            </a:pPr>
            <a:r>
              <a:rPr lang="en-US" sz="1400" dirty="0">
                <a:cs typeface="Arial" panose="020B0604020202020204" pitchFamily="34" charset="0"/>
              </a:rPr>
              <a:t>‘20:	??????</a:t>
            </a:r>
          </a:p>
        </p:txBody>
      </p:sp>
    </p:spTree>
    <p:extLst>
      <p:ext uri="{BB962C8B-B14F-4D97-AF65-F5344CB8AC3E}">
        <p14:creationId xmlns:p14="http://schemas.microsoft.com/office/powerpoint/2010/main" val="294739036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6364" y="990600"/>
            <a:ext cx="8416636" cy="5355312"/>
          </a:xfrm>
          <a:prstGeom prst="rect">
            <a:avLst/>
          </a:prstGeom>
        </p:spPr>
        <p:txBody>
          <a:bodyPr wrap="square">
            <a:spAutoFit/>
          </a:bodyPr>
          <a:lstStyle/>
          <a:p>
            <a:pPr>
              <a:lnSpc>
                <a:spcPct val="150000"/>
              </a:lnSpc>
            </a:pPr>
            <a:r>
              <a:rPr lang="en-US" sz="1200" b="1" u="sng" dirty="0"/>
              <a:t>Negative covenants</a:t>
            </a:r>
            <a:endParaRPr lang="en-US" sz="1200" u="sng" dirty="0"/>
          </a:p>
          <a:p>
            <a:pPr marL="171450" lvl="0" indent="-171450">
              <a:lnSpc>
                <a:spcPct val="150000"/>
              </a:lnSpc>
              <a:buFont typeface="Wingdings" panose="05000000000000000000" pitchFamily="2" charset="2"/>
              <a:buChar char="q"/>
            </a:pPr>
            <a:r>
              <a:rPr lang="en-US" sz="1200" dirty="0"/>
              <a:t>Restricted payments: </a:t>
            </a:r>
          </a:p>
          <a:p>
            <a:pPr marL="628650" lvl="1" indent="-171450">
              <a:lnSpc>
                <a:spcPct val="150000"/>
              </a:lnSpc>
              <a:buFont typeface="Arial" panose="020B0604020202020204" pitchFamily="34" charset="0"/>
              <a:buChar char="•"/>
            </a:pPr>
            <a:r>
              <a:rPr lang="en-US" sz="1200" dirty="0"/>
              <a:t>To what extent do the restricted payment baskets limit non-accretive outflows (i.e. shareholder dividends, buy-backs, </a:t>
            </a:r>
            <a:r>
              <a:rPr lang="en-US" sz="1200" dirty="0" err="1"/>
              <a:t>etc</a:t>
            </a:r>
            <a:r>
              <a:rPr lang="en-US" sz="1200" dirty="0"/>
              <a:t>)?</a:t>
            </a:r>
          </a:p>
          <a:p>
            <a:pPr marL="628650" lvl="1" indent="-171450">
              <a:lnSpc>
                <a:spcPct val="150000"/>
              </a:lnSpc>
              <a:buFont typeface="Arial" panose="020B0604020202020204" pitchFamily="34" charset="0"/>
              <a:buChar char="•"/>
            </a:pPr>
            <a:r>
              <a:rPr lang="en-US" sz="1200" dirty="0"/>
              <a:t>How does the relative size of the RP basket compare to similar transactions in the market?</a:t>
            </a:r>
          </a:p>
          <a:p>
            <a:pPr marL="171450" lvl="0" indent="-171450">
              <a:lnSpc>
                <a:spcPct val="150000"/>
              </a:lnSpc>
              <a:buFont typeface="Wingdings" panose="05000000000000000000" pitchFamily="2" charset="2"/>
              <a:buChar char="q"/>
            </a:pPr>
            <a:r>
              <a:rPr lang="en-US" sz="1200" dirty="0"/>
              <a:t>Incremental debt and Liens:</a:t>
            </a:r>
          </a:p>
          <a:p>
            <a:pPr marL="628650" lvl="1" indent="-171450">
              <a:lnSpc>
                <a:spcPct val="150000"/>
              </a:lnSpc>
              <a:buFont typeface="Arial" panose="020B0604020202020204" pitchFamily="34" charset="0"/>
              <a:buChar char="•"/>
            </a:pPr>
            <a:r>
              <a:rPr lang="en-US" sz="1200" dirty="0"/>
              <a:t>How much additional indebtedness is allowed under the Credit Agreement without Lenders’ consent and why are Lenders comfortable with it?  </a:t>
            </a:r>
          </a:p>
          <a:p>
            <a:pPr marL="628650" lvl="1" indent="-171450">
              <a:lnSpc>
                <a:spcPct val="150000"/>
              </a:lnSpc>
              <a:buFont typeface="Arial" panose="020B0604020202020204" pitchFamily="34" charset="0"/>
              <a:buChar char="•"/>
            </a:pPr>
            <a:r>
              <a:rPr lang="en-US" sz="1200" dirty="0"/>
              <a:t>To what extent can Lenders claims against collateral be diluted via incremental liens?</a:t>
            </a:r>
          </a:p>
          <a:p>
            <a:pPr marL="171450" lvl="0" indent="-171450">
              <a:lnSpc>
                <a:spcPct val="150000"/>
              </a:lnSpc>
              <a:buFont typeface="Wingdings" panose="05000000000000000000" pitchFamily="2" charset="2"/>
              <a:buChar char="q"/>
            </a:pPr>
            <a:r>
              <a:rPr lang="en-US" sz="1200" dirty="0"/>
              <a:t>Asset Disposal: </a:t>
            </a:r>
          </a:p>
          <a:p>
            <a:pPr marL="628650" lvl="1" indent="-171450">
              <a:lnSpc>
                <a:spcPct val="150000"/>
              </a:lnSpc>
              <a:buFont typeface="Arial" panose="020B0604020202020204" pitchFamily="34" charset="0"/>
              <a:buChar char="•"/>
            </a:pPr>
            <a:r>
              <a:rPr lang="en-US" sz="1200" dirty="0"/>
              <a:t>What are the restrictions on material asset sales?  </a:t>
            </a:r>
          </a:p>
          <a:p>
            <a:pPr marL="628650" lvl="1" indent="-171450">
              <a:lnSpc>
                <a:spcPct val="150000"/>
              </a:lnSpc>
              <a:buFont typeface="Arial" panose="020B0604020202020204" pitchFamily="34" charset="0"/>
              <a:buChar char="•"/>
            </a:pPr>
            <a:r>
              <a:rPr lang="en-US" sz="1200" dirty="0"/>
              <a:t>What percentage of proceeds is required to be re-invested in the business?  </a:t>
            </a:r>
          </a:p>
          <a:p>
            <a:pPr marL="628650" lvl="1" indent="-171450">
              <a:lnSpc>
                <a:spcPct val="150000"/>
              </a:lnSpc>
              <a:buFont typeface="Arial" panose="020B0604020202020204" pitchFamily="34" charset="0"/>
              <a:buChar char="•"/>
            </a:pPr>
            <a:r>
              <a:rPr lang="en-US" sz="1200" dirty="0"/>
              <a:t>To what extent could asset disposals impact Lenders’ expected recovery in a distressed restructuring?</a:t>
            </a:r>
            <a:endParaRPr lang="en-US" sz="1200" b="1" i="1" dirty="0"/>
          </a:p>
          <a:p>
            <a:pPr>
              <a:lnSpc>
                <a:spcPct val="150000"/>
              </a:lnSpc>
            </a:pPr>
            <a:r>
              <a:rPr lang="en-US" sz="1200" b="1" u="sng" dirty="0"/>
              <a:t>Financial Covenants</a:t>
            </a:r>
            <a:endParaRPr lang="en-US" sz="1200" u="sng" dirty="0"/>
          </a:p>
          <a:p>
            <a:pPr marL="171450" lvl="0" indent="-171450">
              <a:lnSpc>
                <a:spcPct val="150000"/>
              </a:lnSpc>
              <a:buFont typeface="Wingdings" panose="05000000000000000000" pitchFamily="2" charset="2"/>
              <a:buChar char="q"/>
            </a:pPr>
            <a:r>
              <a:rPr lang="en-US" sz="1200" dirty="0"/>
              <a:t>Assess financial covenant structure in the context of the following:</a:t>
            </a:r>
          </a:p>
          <a:p>
            <a:pPr marL="628650" lvl="1" indent="-171450">
              <a:lnSpc>
                <a:spcPct val="150000"/>
              </a:lnSpc>
              <a:buFont typeface="Arial" panose="020B0604020202020204" pitchFamily="34" charset="0"/>
              <a:buChar char="•"/>
            </a:pPr>
            <a:r>
              <a:rPr lang="en-US" sz="1200" dirty="0"/>
              <a:t>Does the financial covenant force meaningful deleveraging and/or support a sustainable capital structure?</a:t>
            </a:r>
          </a:p>
          <a:p>
            <a:pPr marL="628650" lvl="1" indent="-171450">
              <a:lnSpc>
                <a:spcPct val="150000"/>
              </a:lnSpc>
              <a:buFont typeface="Arial" panose="020B0604020202020204" pitchFamily="34" charset="0"/>
              <a:buChar char="•"/>
            </a:pPr>
            <a:r>
              <a:rPr lang="en-US" sz="1200" dirty="0"/>
              <a:t>What is the likelihood of a financial covenant breach in our projection model?</a:t>
            </a:r>
            <a:endParaRPr lang="en-US" sz="1200" b="1" i="1" dirty="0"/>
          </a:p>
          <a:p>
            <a:pPr>
              <a:lnSpc>
                <a:spcPct val="150000"/>
              </a:lnSpc>
            </a:pPr>
            <a:r>
              <a:rPr lang="en-US" sz="1200" b="1" u="sng" dirty="0"/>
              <a:t>Prepayment Terms</a:t>
            </a:r>
            <a:endParaRPr lang="en-US" sz="1200" u="sng" dirty="0"/>
          </a:p>
          <a:p>
            <a:pPr marL="171450" lvl="0" indent="-171450">
              <a:lnSpc>
                <a:spcPct val="150000"/>
              </a:lnSpc>
              <a:buFont typeface="Wingdings" panose="05000000000000000000" pitchFamily="2" charset="2"/>
              <a:buChar char="q"/>
            </a:pPr>
            <a:r>
              <a:rPr lang="en-US" sz="1200" dirty="0"/>
              <a:t>Do the prepayment terms force meaningful deleveraging and support a sustainable capital structure?</a:t>
            </a:r>
          </a:p>
          <a:p>
            <a:pPr marL="171450" lvl="0" indent="-171450">
              <a:lnSpc>
                <a:spcPct val="150000"/>
              </a:lnSpc>
              <a:buFont typeface="Wingdings" panose="05000000000000000000" pitchFamily="2" charset="2"/>
              <a:buChar char="q"/>
            </a:pPr>
            <a:r>
              <a:rPr lang="en-US" sz="1200" dirty="0"/>
              <a:t>Are the amortization schedule and payment waterfall consistent with comparable transactions in the market?</a:t>
            </a:r>
          </a:p>
        </p:txBody>
      </p:sp>
      <p:sp>
        <p:nvSpPr>
          <p:cNvPr id="8" name="829257.625226.7521.6255221"/>
          <p:cNvSpPr>
            <a:spLocks noChangeArrowheads="1"/>
          </p:cNvSpPr>
          <p:nvPr>
            <p:custDataLst>
              <p:tags r:id="rId1"/>
            </p:custDataLst>
          </p:nvPr>
        </p:nvSpPr>
        <p:spPr bwMode="auto">
          <a:xfrm>
            <a:off x="2617932" y="381000"/>
            <a:ext cx="6026727" cy="242327"/>
          </a:xfrm>
          <a:prstGeom prst="rect">
            <a:avLst/>
          </a:prstGeom>
          <a:solidFill>
            <a:srgbClr val="002368"/>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800" b="1">
              <a:solidFill>
                <a:srgbClr val="FFFFFF"/>
              </a:solidFill>
              <a:latin typeface="Arial" panose="020B0604020202020204" pitchFamily="34" charset="0"/>
              <a:cs typeface="Arial" panose="020B0604020202020204" pitchFamily="34" charset="0"/>
            </a:endParaRPr>
          </a:p>
        </p:txBody>
      </p:sp>
      <p:sp>
        <p:nvSpPr>
          <p:cNvPr id="9" name="829379.25226.7528.755221"/>
          <p:cNvSpPr>
            <a:spLocks noChangeArrowheads="1"/>
          </p:cNvSpPr>
          <p:nvPr>
            <p:custDataLst>
              <p:tags r:id="rId2"/>
            </p:custDataLst>
          </p:nvPr>
        </p:nvSpPr>
        <p:spPr bwMode="auto">
          <a:xfrm>
            <a:off x="2563091" y="623327"/>
            <a:ext cx="6026727" cy="3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300" b="1" dirty="0">
                <a:latin typeface="Arial" charset="0"/>
              </a:rPr>
              <a:t>Leveraged Lending Structural Considerations</a:t>
            </a:r>
          </a:p>
        </p:txBody>
      </p:sp>
    </p:spTree>
    <p:extLst>
      <p:ext uri="{BB962C8B-B14F-4D97-AF65-F5344CB8AC3E}">
        <p14:creationId xmlns:p14="http://schemas.microsoft.com/office/powerpoint/2010/main" val="356874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6" end="1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246293"/>
            <a:ext cx="4038600" cy="707886"/>
          </a:xfrm>
          <a:prstGeom prst="rect">
            <a:avLst/>
          </a:prstGeom>
          <a:noFill/>
        </p:spPr>
        <p:txBody>
          <a:bodyPr wrap="square" rtlCol="0">
            <a:spAutoFit/>
          </a:bodyPr>
          <a:lstStyle/>
          <a:p>
            <a:r>
              <a:rPr lang="en-US" sz="800" b="1" dirty="0"/>
              <a:t>Structure / Terms / Distribution:</a:t>
            </a:r>
          </a:p>
          <a:p>
            <a:pPr marL="171450" indent="-171450">
              <a:buFont typeface="Arial" panose="020B0604020202020204" pitchFamily="34" charset="0"/>
              <a:buChar char="•"/>
            </a:pPr>
            <a:r>
              <a:rPr lang="en-US" sz="800" dirty="0"/>
              <a:t>Full indicative / current term sheet</a:t>
            </a:r>
          </a:p>
          <a:p>
            <a:pPr marL="171450" indent="-171450">
              <a:buFont typeface="Arial" panose="020B0604020202020204" pitchFamily="34" charset="0"/>
              <a:buChar char="•"/>
            </a:pPr>
            <a:r>
              <a:rPr lang="en-US" sz="800" dirty="0"/>
              <a:t>Debt incurrence / Restricted Payment basket analysis</a:t>
            </a:r>
          </a:p>
          <a:p>
            <a:pPr marL="171450" indent="-171450">
              <a:buFont typeface="Arial" panose="020B0604020202020204" pitchFamily="34" charset="0"/>
              <a:buChar char="•"/>
            </a:pPr>
            <a:r>
              <a:rPr lang="en-US" sz="800" dirty="0"/>
              <a:t>Flex / pricing / structure flex</a:t>
            </a:r>
          </a:p>
          <a:p>
            <a:pPr marL="171450" indent="-171450">
              <a:buFont typeface="Arial" panose="020B0604020202020204" pitchFamily="34" charset="0"/>
              <a:buChar char="•"/>
            </a:pPr>
            <a:r>
              <a:rPr lang="en-US" sz="800" dirty="0"/>
              <a:t>Go-to-market provisions (escrow / securities demand)</a:t>
            </a:r>
          </a:p>
        </p:txBody>
      </p:sp>
      <p:sp>
        <p:nvSpPr>
          <p:cNvPr id="7" name="TextBox 6"/>
          <p:cNvSpPr txBox="1"/>
          <p:nvPr/>
        </p:nvSpPr>
        <p:spPr>
          <a:xfrm>
            <a:off x="457200" y="3048000"/>
            <a:ext cx="4038600" cy="584775"/>
          </a:xfrm>
          <a:prstGeom prst="rect">
            <a:avLst/>
          </a:prstGeom>
          <a:noFill/>
        </p:spPr>
        <p:txBody>
          <a:bodyPr wrap="square" rtlCol="0">
            <a:spAutoFit/>
          </a:bodyPr>
          <a:lstStyle/>
          <a:p>
            <a:r>
              <a:rPr lang="en-US" sz="800" b="1" dirty="0"/>
              <a:t>Industry:</a:t>
            </a:r>
          </a:p>
          <a:p>
            <a:pPr marL="171450" indent="-171450">
              <a:buFont typeface="Arial" panose="020B0604020202020204" pitchFamily="34" charset="0"/>
              <a:buChar char="•"/>
            </a:pPr>
            <a:r>
              <a:rPr lang="en-US" sz="800" dirty="0"/>
              <a:t>Transaction rationale, if applicable</a:t>
            </a:r>
          </a:p>
          <a:p>
            <a:pPr marL="171450" indent="-171450">
              <a:buFont typeface="Arial" panose="020B0604020202020204" pitchFamily="34" charset="0"/>
              <a:buChar char="•"/>
            </a:pPr>
            <a:r>
              <a:rPr lang="en-US" sz="800" dirty="0"/>
              <a:t>Competitive landscape</a:t>
            </a:r>
          </a:p>
          <a:p>
            <a:pPr marL="171450" indent="-171450">
              <a:buFont typeface="Arial" panose="020B0604020202020204" pitchFamily="34" charset="0"/>
              <a:buChar char="•"/>
            </a:pPr>
            <a:r>
              <a:rPr lang="en-US" sz="800" dirty="0"/>
              <a:t>Credit / industry comps</a:t>
            </a:r>
          </a:p>
        </p:txBody>
      </p:sp>
      <p:sp>
        <p:nvSpPr>
          <p:cNvPr id="8" name="TextBox 7"/>
          <p:cNvSpPr txBox="1"/>
          <p:nvPr/>
        </p:nvSpPr>
        <p:spPr>
          <a:xfrm>
            <a:off x="457202" y="3657600"/>
            <a:ext cx="4038600" cy="1569660"/>
          </a:xfrm>
          <a:prstGeom prst="rect">
            <a:avLst/>
          </a:prstGeom>
          <a:noFill/>
        </p:spPr>
        <p:txBody>
          <a:bodyPr wrap="square" rtlCol="0">
            <a:spAutoFit/>
          </a:bodyPr>
          <a:lstStyle/>
          <a:p>
            <a:r>
              <a:rPr lang="en-US" sz="800" b="1" dirty="0"/>
              <a:t>Business Overview:</a:t>
            </a:r>
          </a:p>
          <a:p>
            <a:pPr marL="171450" indent="-171450">
              <a:buFont typeface="Arial" panose="020B0604020202020204" pitchFamily="34" charset="0"/>
              <a:buChar char="•"/>
            </a:pPr>
            <a:r>
              <a:rPr lang="en-US" sz="800" dirty="0"/>
              <a:t>Key credit risks and mitigating factors</a:t>
            </a:r>
          </a:p>
          <a:p>
            <a:pPr marL="171450" indent="-171450">
              <a:buFont typeface="Arial" panose="020B0604020202020204" pitchFamily="34" charset="0"/>
              <a:buChar char="•"/>
            </a:pPr>
            <a:r>
              <a:rPr lang="en-US" sz="800" dirty="0"/>
              <a:t>Expected demand patterns within core end markets over next 1-2 years and beyond if available</a:t>
            </a:r>
          </a:p>
          <a:p>
            <a:pPr marL="171450" indent="-171450">
              <a:buFont typeface="Arial" panose="020B0604020202020204" pitchFamily="34" charset="0"/>
              <a:buChar char="•"/>
            </a:pPr>
            <a:r>
              <a:rPr lang="en-US" sz="800" dirty="0"/>
              <a:t>Foreign exchange exposure</a:t>
            </a:r>
          </a:p>
          <a:p>
            <a:pPr marL="171450" indent="-171450">
              <a:buFont typeface="Arial" panose="020B0604020202020204" pitchFamily="34" charset="0"/>
              <a:buChar char="•"/>
            </a:pPr>
            <a:r>
              <a:rPr lang="en-US" sz="800" dirty="0"/>
              <a:t>Customer / supplier / regional concentration </a:t>
            </a:r>
          </a:p>
          <a:p>
            <a:pPr marL="171450" indent="-171450">
              <a:buFont typeface="Arial" panose="020B0604020202020204" pitchFamily="34" charset="0"/>
              <a:buChar char="•"/>
            </a:pPr>
            <a:r>
              <a:rPr lang="en-US" sz="800" dirty="0"/>
              <a:t>Relative competitive positioning</a:t>
            </a:r>
          </a:p>
          <a:p>
            <a:pPr marL="171450" indent="-171450">
              <a:buFont typeface="Arial" panose="020B0604020202020204" pitchFamily="34" charset="0"/>
              <a:buChar char="•"/>
            </a:pPr>
            <a:r>
              <a:rPr lang="en-US" sz="800" dirty="0"/>
              <a:t>Material developments with respect to major customers / contracts / customer losses</a:t>
            </a:r>
          </a:p>
          <a:p>
            <a:pPr marL="171450" indent="-171450">
              <a:buFont typeface="Arial" panose="020B0604020202020204" pitchFamily="34" charset="0"/>
              <a:buChar char="•"/>
            </a:pPr>
            <a:r>
              <a:rPr lang="en-US" sz="800" dirty="0"/>
              <a:t>Any material weakness in financial reporting</a:t>
            </a:r>
          </a:p>
          <a:p>
            <a:pPr marL="171450" indent="-171450">
              <a:buFont typeface="Arial" panose="020B0604020202020204" pitchFamily="34" charset="0"/>
              <a:buChar char="•"/>
            </a:pPr>
            <a:r>
              <a:rPr lang="en-US" sz="800" dirty="0"/>
              <a:t>Legal / environmental / pension / contingent liabilities, if any</a:t>
            </a:r>
          </a:p>
          <a:p>
            <a:pPr marL="171450" indent="-171450">
              <a:buFont typeface="Arial" panose="020B0604020202020204" pitchFamily="34" charset="0"/>
              <a:buChar char="•"/>
            </a:pPr>
            <a:r>
              <a:rPr lang="en-US" sz="800" dirty="0"/>
              <a:t>Summary view of management</a:t>
            </a:r>
          </a:p>
          <a:p>
            <a:pPr marL="171450" indent="-171450">
              <a:buFont typeface="Arial" panose="020B0604020202020204" pitchFamily="34" charset="0"/>
              <a:buChar char="•"/>
            </a:pPr>
            <a:r>
              <a:rPr lang="en-US" sz="800" dirty="0"/>
              <a:t>Actions taken since last downturn, if any</a:t>
            </a:r>
          </a:p>
        </p:txBody>
      </p:sp>
      <p:sp>
        <p:nvSpPr>
          <p:cNvPr id="11" name="TextBox 10"/>
          <p:cNvSpPr txBox="1"/>
          <p:nvPr/>
        </p:nvSpPr>
        <p:spPr>
          <a:xfrm>
            <a:off x="4648200" y="1676400"/>
            <a:ext cx="3429000" cy="1200329"/>
          </a:xfrm>
          <a:prstGeom prst="rect">
            <a:avLst/>
          </a:prstGeom>
          <a:noFill/>
        </p:spPr>
        <p:txBody>
          <a:bodyPr wrap="square" rtlCol="0">
            <a:spAutoFit/>
          </a:bodyPr>
          <a:lstStyle/>
          <a:p>
            <a:r>
              <a:rPr lang="en-US" sz="800" b="1" dirty="0"/>
              <a:t>Historical and Financial Overview:</a:t>
            </a:r>
            <a:endParaRPr lang="en-US" sz="800" dirty="0"/>
          </a:p>
          <a:p>
            <a:pPr marL="171450" indent="-171450">
              <a:buFont typeface="Arial" panose="020B0604020202020204" pitchFamily="34" charset="0"/>
              <a:buChar char="•"/>
            </a:pPr>
            <a:r>
              <a:rPr lang="en-US" sz="800" dirty="0"/>
              <a:t>Historical variance to budget / performance to plan</a:t>
            </a:r>
          </a:p>
          <a:p>
            <a:pPr marL="171450" indent="-171450">
              <a:buFont typeface="Arial" panose="020B0604020202020204" pitchFamily="34" charset="0"/>
              <a:buChar char="•"/>
            </a:pPr>
            <a:r>
              <a:rPr lang="en-US" sz="800" dirty="0"/>
              <a:t>Year-to-date results / flash results for most recent quarter</a:t>
            </a:r>
          </a:p>
          <a:p>
            <a:pPr marL="171450" indent="-171450">
              <a:buFont typeface="Arial" panose="020B0604020202020204" pitchFamily="34" charset="0"/>
              <a:buChar char="•"/>
            </a:pPr>
            <a:r>
              <a:rPr lang="en-US" sz="800" dirty="0"/>
              <a:t>Historical Key Performance Indicators (KPIs)</a:t>
            </a:r>
          </a:p>
          <a:p>
            <a:pPr marL="171450" indent="-171450">
              <a:buFont typeface="Arial" panose="020B0604020202020204" pitchFamily="34" charset="0"/>
              <a:buChar char="•"/>
            </a:pPr>
            <a:r>
              <a:rPr lang="en-US" sz="800" dirty="0"/>
              <a:t>Drivers of historical revenue, EBITDA, Net Working Capital (NWC) and Capital Expenditures (Capex)</a:t>
            </a:r>
          </a:p>
          <a:p>
            <a:pPr marL="171450" indent="-171450">
              <a:buFont typeface="Arial" panose="020B0604020202020204" pitchFamily="34" charset="0"/>
              <a:buChar char="•"/>
            </a:pPr>
            <a:r>
              <a:rPr lang="en-US" sz="800" dirty="0"/>
              <a:t>Historical liquidity and credit facility utilization</a:t>
            </a:r>
          </a:p>
          <a:p>
            <a:pPr marL="171450" indent="-171450">
              <a:buFont typeface="Arial" panose="020B0604020202020204" pitchFamily="34" charset="0"/>
              <a:buChar char="•"/>
            </a:pPr>
            <a:r>
              <a:rPr lang="en-US" sz="800" dirty="0"/>
              <a:t>Cash flow seasonality / intra-quarter liquidity needs</a:t>
            </a:r>
          </a:p>
          <a:p>
            <a:pPr marL="171450" indent="-171450">
              <a:buFont typeface="Arial" panose="020B0604020202020204" pitchFamily="34" charset="0"/>
              <a:buChar char="•"/>
            </a:pPr>
            <a:r>
              <a:rPr lang="en-US" sz="800" dirty="0"/>
              <a:t>Minimum liquidity needed to manage business</a:t>
            </a:r>
          </a:p>
        </p:txBody>
      </p:sp>
      <p:sp>
        <p:nvSpPr>
          <p:cNvPr id="12" name="TextBox 11"/>
          <p:cNvSpPr txBox="1"/>
          <p:nvPr/>
        </p:nvSpPr>
        <p:spPr>
          <a:xfrm>
            <a:off x="4648200" y="3048000"/>
            <a:ext cx="3429000" cy="1446550"/>
          </a:xfrm>
          <a:prstGeom prst="rect">
            <a:avLst/>
          </a:prstGeom>
          <a:noFill/>
        </p:spPr>
        <p:txBody>
          <a:bodyPr wrap="square" rtlCol="0">
            <a:spAutoFit/>
          </a:bodyPr>
          <a:lstStyle/>
          <a:p>
            <a:r>
              <a:rPr lang="en-US" sz="800" b="1" dirty="0"/>
              <a:t>EBITDA and Synergies:</a:t>
            </a:r>
          </a:p>
          <a:p>
            <a:pPr marL="171450" indent="-171450">
              <a:buFont typeface="Arial" panose="020B0604020202020204" pitchFamily="34" charset="0"/>
              <a:buChar char="•"/>
            </a:pPr>
            <a:r>
              <a:rPr lang="en-US" sz="800" dirty="0"/>
              <a:t>Last Twelve Months (LTM) EBITDA build, with rationale for inclusion / exclusion of each adjustment</a:t>
            </a:r>
          </a:p>
          <a:p>
            <a:pPr marL="171450" indent="-171450">
              <a:buFont typeface="Arial" panose="020B0604020202020204" pitchFamily="34" charset="0"/>
              <a:buChar char="•"/>
            </a:pPr>
            <a:r>
              <a:rPr lang="en-US" sz="800" dirty="0"/>
              <a:t>Proportion of adjustments as a % of EBITDA</a:t>
            </a:r>
          </a:p>
          <a:p>
            <a:pPr marL="171450" indent="-171450">
              <a:buFont typeface="Arial" panose="020B0604020202020204" pitchFamily="34" charset="0"/>
              <a:buChar char="•"/>
            </a:pPr>
            <a:r>
              <a:rPr lang="en-US" sz="800" dirty="0"/>
              <a:t>Commentary and expected timing of synergy realization</a:t>
            </a:r>
          </a:p>
          <a:p>
            <a:pPr marL="171450" indent="-171450">
              <a:buFont typeface="Arial" panose="020B0604020202020204" pitchFamily="34" charset="0"/>
              <a:buChar char="•"/>
            </a:pPr>
            <a:r>
              <a:rPr lang="en-US" sz="800" dirty="0"/>
              <a:t>Fixed vs. variable cost structure</a:t>
            </a:r>
          </a:p>
          <a:p>
            <a:pPr marL="171450" indent="-171450">
              <a:buFont typeface="Arial" panose="020B0604020202020204" pitchFamily="34" charset="0"/>
              <a:buChar char="•"/>
            </a:pPr>
            <a:r>
              <a:rPr lang="en-US" sz="800" dirty="0"/>
              <a:t>Identification of actions that can be taken within 90-180 days and proportion that is headcount-related</a:t>
            </a:r>
          </a:p>
          <a:p>
            <a:pPr marL="171450" indent="-171450">
              <a:buFont typeface="Arial" panose="020B0604020202020204" pitchFamily="34" charset="0"/>
              <a:buChar char="•"/>
            </a:pPr>
            <a:r>
              <a:rPr lang="en-US" sz="800" dirty="0"/>
              <a:t>Cost to achieve synergies</a:t>
            </a:r>
          </a:p>
          <a:p>
            <a:pPr marL="171450" indent="-171450">
              <a:buFont typeface="Arial" panose="020B0604020202020204" pitchFamily="34" charset="0"/>
              <a:buChar char="•"/>
            </a:pPr>
            <a:r>
              <a:rPr lang="en-US" sz="800" dirty="0"/>
              <a:t>Unadjusted leverage</a:t>
            </a:r>
          </a:p>
          <a:p>
            <a:pPr marL="171450" indent="-171450">
              <a:buFont typeface="Arial" panose="020B0604020202020204" pitchFamily="34" charset="0"/>
              <a:buChar char="•"/>
            </a:pPr>
            <a:r>
              <a:rPr lang="en-US" sz="800" dirty="0"/>
              <a:t>Fully adjusted leverage / marketing leverage</a:t>
            </a:r>
          </a:p>
        </p:txBody>
      </p:sp>
      <p:sp>
        <p:nvSpPr>
          <p:cNvPr id="14" name="TextBox 13"/>
          <p:cNvSpPr txBox="1"/>
          <p:nvPr/>
        </p:nvSpPr>
        <p:spPr>
          <a:xfrm>
            <a:off x="457202" y="1143000"/>
            <a:ext cx="3962398" cy="1077218"/>
          </a:xfrm>
          <a:prstGeom prst="rect">
            <a:avLst/>
          </a:prstGeom>
          <a:noFill/>
        </p:spPr>
        <p:txBody>
          <a:bodyPr wrap="square" rtlCol="0">
            <a:spAutoFit/>
          </a:bodyPr>
          <a:lstStyle/>
          <a:p>
            <a:r>
              <a:rPr lang="en-US" sz="800" b="1" dirty="0"/>
              <a:t>Core Diligence Checklist:</a:t>
            </a:r>
          </a:p>
          <a:p>
            <a:pPr marL="171450" indent="-171450">
              <a:buFont typeface="Arial" panose="020B0604020202020204" pitchFamily="34" charset="0"/>
              <a:buChar char="•"/>
            </a:pPr>
            <a:r>
              <a:rPr lang="en-US" sz="800" dirty="0"/>
              <a:t>3 years of audited financials and most recent Year-to-Date (YTD) performance</a:t>
            </a:r>
          </a:p>
          <a:p>
            <a:pPr marL="171450" indent="-171450">
              <a:buFont typeface="Arial" panose="020B0604020202020204" pitchFamily="34" charset="0"/>
              <a:buChar char="•"/>
            </a:pPr>
            <a:r>
              <a:rPr lang="en-US" sz="800" dirty="0"/>
              <a:t>Bridge from historical financials to year 1 and 2 of projections (Revenues / Operating Earnings or EBITDA / Free Cash Flow)</a:t>
            </a:r>
          </a:p>
          <a:p>
            <a:pPr marL="171450" indent="-171450">
              <a:buFont typeface="Arial" panose="020B0604020202020204" pitchFamily="34" charset="0"/>
              <a:buChar char="•"/>
            </a:pPr>
            <a:r>
              <a:rPr lang="en-US" sz="800" dirty="0"/>
              <a:t>Commentary on historical performance and projection drivers</a:t>
            </a:r>
          </a:p>
          <a:p>
            <a:pPr marL="171450" indent="-171450">
              <a:buFont typeface="Arial" panose="020B0604020202020204" pitchFamily="34" charset="0"/>
              <a:buChar char="•"/>
            </a:pPr>
            <a:r>
              <a:rPr lang="en-US" sz="800" dirty="0"/>
              <a:t>Relevant industry trends / themes, including 3rd party reports</a:t>
            </a:r>
          </a:p>
          <a:p>
            <a:pPr marL="171450" indent="-171450">
              <a:buFont typeface="Arial" panose="020B0604020202020204" pitchFamily="34" charset="0"/>
              <a:buChar char="•"/>
            </a:pPr>
            <a:r>
              <a:rPr lang="en-US" sz="800" dirty="0"/>
              <a:t>Performance during most recent cycle (revenue, EBITDA, EBITDA margin %)</a:t>
            </a:r>
          </a:p>
          <a:p>
            <a:pPr marL="171450" indent="-171450">
              <a:buFont typeface="Arial" panose="020B0604020202020204" pitchFamily="34" charset="0"/>
              <a:buChar char="•"/>
            </a:pPr>
            <a:r>
              <a:rPr lang="en-US" sz="800" dirty="0"/>
              <a:t>EBITDA and synergies</a:t>
            </a:r>
          </a:p>
        </p:txBody>
      </p:sp>
      <p:sp>
        <p:nvSpPr>
          <p:cNvPr id="15" name="TextBox 14"/>
          <p:cNvSpPr txBox="1"/>
          <p:nvPr/>
        </p:nvSpPr>
        <p:spPr>
          <a:xfrm>
            <a:off x="457201" y="5257800"/>
            <a:ext cx="4038600" cy="954107"/>
          </a:xfrm>
          <a:prstGeom prst="rect">
            <a:avLst/>
          </a:prstGeom>
          <a:noFill/>
        </p:spPr>
        <p:txBody>
          <a:bodyPr wrap="square" rtlCol="0">
            <a:spAutoFit/>
          </a:bodyPr>
          <a:lstStyle/>
          <a:p>
            <a:r>
              <a:rPr lang="en-US" sz="800" b="1" dirty="0"/>
              <a:t>Valuation / Capital Structure:</a:t>
            </a:r>
          </a:p>
          <a:p>
            <a:pPr marL="171450" indent="-171450">
              <a:buFont typeface="Arial" panose="020B0604020202020204" pitchFamily="34" charset="0"/>
              <a:buChar char="•"/>
            </a:pPr>
            <a:r>
              <a:rPr lang="en-US" sz="800" dirty="0"/>
              <a:t>Current leverage and capital structure</a:t>
            </a:r>
          </a:p>
          <a:p>
            <a:pPr marL="171450" indent="-171450">
              <a:buFont typeface="Arial" panose="020B0604020202020204" pitchFamily="34" charset="0"/>
              <a:buChar char="•"/>
            </a:pPr>
            <a:r>
              <a:rPr lang="en-US" sz="800" dirty="0"/>
              <a:t>Sources and uses of cash</a:t>
            </a:r>
          </a:p>
          <a:p>
            <a:pPr marL="171450" indent="-171450">
              <a:buFont typeface="Arial" panose="020B0604020202020204" pitchFamily="34" charset="0"/>
              <a:buChar char="•"/>
            </a:pPr>
            <a:r>
              <a:rPr lang="en-US" sz="800" dirty="0"/>
              <a:t>Pro Forma capital structure</a:t>
            </a:r>
          </a:p>
          <a:p>
            <a:pPr marL="171450" indent="-171450">
              <a:buFont typeface="Arial" panose="020B0604020202020204" pitchFamily="34" charset="0"/>
              <a:buChar char="•"/>
            </a:pPr>
            <a:r>
              <a:rPr lang="en-US" sz="800" dirty="0"/>
              <a:t>Highest leverage, leverage at leveraged buyout (LBO), if applicable</a:t>
            </a:r>
          </a:p>
          <a:p>
            <a:pPr marL="171450" indent="-171450">
              <a:buFont typeface="Arial" panose="020B0604020202020204" pitchFamily="34" charset="0"/>
              <a:buChar char="•"/>
            </a:pPr>
            <a:r>
              <a:rPr lang="en-US" sz="800" dirty="0"/>
              <a:t>Bankruptcy / distressed exchange history</a:t>
            </a:r>
          </a:p>
          <a:p>
            <a:pPr marL="171450" indent="-171450">
              <a:buFont typeface="Arial" panose="020B0604020202020204" pitchFamily="34" charset="0"/>
              <a:buChar char="•"/>
            </a:pPr>
            <a:r>
              <a:rPr lang="en-US" sz="800" dirty="0"/>
              <a:t>Pro Forma valuation and implied equity cushion</a:t>
            </a:r>
          </a:p>
        </p:txBody>
      </p:sp>
      <p:sp>
        <p:nvSpPr>
          <p:cNvPr id="16" name="829257.625226.7521.6255221"/>
          <p:cNvSpPr>
            <a:spLocks noChangeArrowheads="1"/>
          </p:cNvSpPr>
          <p:nvPr>
            <p:custDataLst>
              <p:tags r:id="rId1"/>
            </p:custDataLst>
          </p:nvPr>
        </p:nvSpPr>
        <p:spPr bwMode="auto">
          <a:xfrm>
            <a:off x="2617932" y="381000"/>
            <a:ext cx="6026727" cy="242327"/>
          </a:xfrm>
          <a:prstGeom prst="rect">
            <a:avLst/>
          </a:prstGeom>
          <a:solidFill>
            <a:srgbClr val="002368"/>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800" b="1">
              <a:solidFill>
                <a:srgbClr val="FFFFFF"/>
              </a:solidFill>
              <a:latin typeface="Arial" panose="020B0604020202020204" pitchFamily="34" charset="0"/>
              <a:cs typeface="Arial" panose="020B0604020202020204" pitchFamily="34" charset="0"/>
            </a:endParaRPr>
          </a:p>
        </p:txBody>
      </p:sp>
      <p:sp>
        <p:nvSpPr>
          <p:cNvPr id="17" name="829379.25226.7528.755221"/>
          <p:cNvSpPr>
            <a:spLocks noChangeArrowheads="1"/>
          </p:cNvSpPr>
          <p:nvPr>
            <p:custDataLst>
              <p:tags r:id="rId2"/>
            </p:custDataLst>
          </p:nvPr>
        </p:nvSpPr>
        <p:spPr bwMode="auto">
          <a:xfrm>
            <a:off x="2563091" y="623327"/>
            <a:ext cx="6026727" cy="3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300" b="1" dirty="0">
                <a:latin typeface="Arial" charset="0"/>
              </a:rPr>
              <a:t>Leveraged Lending Transaction Diligence Checklist</a:t>
            </a:r>
          </a:p>
        </p:txBody>
      </p:sp>
      <p:sp>
        <p:nvSpPr>
          <p:cNvPr id="19" name="TextBox 18"/>
          <p:cNvSpPr txBox="1"/>
          <p:nvPr/>
        </p:nvSpPr>
        <p:spPr>
          <a:xfrm>
            <a:off x="4648200" y="1143000"/>
            <a:ext cx="3429000" cy="461665"/>
          </a:xfrm>
          <a:prstGeom prst="rect">
            <a:avLst/>
          </a:prstGeom>
          <a:noFill/>
        </p:spPr>
        <p:txBody>
          <a:bodyPr wrap="square" rtlCol="0">
            <a:spAutoFit/>
          </a:bodyPr>
          <a:lstStyle/>
          <a:p>
            <a:r>
              <a:rPr lang="en-US" sz="800" b="1" dirty="0"/>
              <a:t>Bank Group / Modifier:</a:t>
            </a:r>
          </a:p>
          <a:p>
            <a:pPr marL="171450" indent="-171450">
              <a:buFont typeface="Arial" panose="020B0604020202020204" pitchFamily="34" charset="0"/>
              <a:buChar char="•"/>
            </a:pPr>
            <a:r>
              <a:rPr lang="en-US" sz="800" dirty="0"/>
              <a:t>Agent Bank</a:t>
            </a:r>
          </a:p>
          <a:p>
            <a:pPr marL="171450" indent="-171450">
              <a:buFont typeface="Arial" panose="020B0604020202020204" pitchFamily="34" charset="0"/>
              <a:buChar char="•"/>
            </a:pPr>
            <a:r>
              <a:rPr lang="en-US" sz="800" dirty="0"/>
              <a:t>Bank group</a:t>
            </a:r>
          </a:p>
        </p:txBody>
      </p:sp>
      <p:sp>
        <p:nvSpPr>
          <p:cNvPr id="20" name="TextBox 19"/>
          <p:cNvSpPr txBox="1"/>
          <p:nvPr/>
        </p:nvSpPr>
        <p:spPr>
          <a:xfrm>
            <a:off x="4648200" y="4543961"/>
            <a:ext cx="3429000" cy="1323439"/>
          </a:xfrm>
          <a:prstGeom prst="rect">
            <a:avLst/>
          </a:prstGeom>
          <a:noFill/>
        </p:spPr>
        <p:txBody>
          <a:bodyPr wrap="square" rtlCol="0">
            <a:spAutoFit/>
          </a:bodyPr>
          <a:lstStyle/>
          <a:p>
            <a:r>
              <a:rPr lang="en-US" sz="800" b="1" dirty="0"/>
              <a:t>Projections:</a:t>
            </a:r>
          </a:p>
          <a:p>
            <a:pPr marL="171450" indent="-171450">
              <a:buFont typeface="Arial" panose="020B0604020202020204" pitchFamily="34" charset="0"/>
              <a:buChar char="•"/>
            </a:pPr>
            <a:r>
              <a:rPr lang="en-US" sz="800" dirty="0"/>
              <a:t>7 year financial sponsor model assumptions with commentary</a:t>
            </a:r>
          </a:p>
          <a:p>
            <a:pPr marL="171450" indent="-171450">
              <a:buFont typeface="Arial" panose="020B0604020202020204" pitchFamily="34" charset="0"/>
              <a:buChar char="•"/>
            </a:pPr>
            <a:r>
              <a:rPr lang="en-US" sz="800" dirty="0"/>
              <a:t>Drivers for Revenue</a:t>
            </a:r>
          </a:p>
          <a:p>
            <a:pPr marL="171450" indent="-171450">
              <a:buFont typeface="Arial" panose="020B0604020202020204" pitchFamily="34" charset="0"/>
              <a:buChar char="•"/>
            </a:pPr>
            <a:r>
              <a:rPr lang="en-US" sz="800" dirty="0"/>
              <a:t>Drivers for EBITDA</a:t>
            </a:r>
          </a:p>
          <a:p>
            <a:pPr marL="171450" indent="-171450">
              <a:buFont typeface="Arial" panose="020B0604020202020204" pitchFamily="34" charset="0"/>
              <a:buChar char="•"/>
            </a:pPr>
            <a:r>
              <a:rPr lang="en-US" sz="800" dirty="0"/>
              <a:t>Drivers for Net Working Capital / Capital Expenditures</a:t>
            </a:r>
          </a:p>
          <a:p>
            <a:pPr marL="171450" indent="-171450">
              <a:buFont typeface="Arial" panose="020B0604020202020204" pitchFamily="34" charset="0"/>
              <a:buChar char="•"/>
            </a:pPr>
            <a:r>
              <a:rPr lang="en-US" sz="800" dirty="0"/>
              <a:t>Projected Key Performance Indicators</a:t>
            </a:r>
          </a:p>
          <a:p>
            <a:pPr marL="171450" indent="-171450">
              <a:buFont typeface="Arial" panose="020B0604020202020204" pitchFamily="34" charset="0"/>
              <a:buChar char="•"/>
            </a:pPr>
            <a:r>
              <a:rPr lang="en-US" sz="800" dirty="0"/>
              <a:t>Detail and support for various components of revenue growth (volume / pricing / market share gains)</a:t>
            </a:r>
          </a:p>
          <a:p>
            <a:pPr marL="171450" indent="-171450">
              <a:buFont typeface="Arial" panose="020B0604020202020204" pitchFamily="34" charset="0"/>
              <a:buChar char="•"/>
            </a:pPr>
            <a:r>
              <a:rPr lang="en-US" sz="800" dirty="0"/>
              <a:t>Sources of support for projection assumptions (contract waterfall, churn, backlog, new business pipelines, etc.)</a:t>
            </a:r>
          </a:p>
        </p:txBody>
      </p:sp>
    </p:spTree>
    <p:extLst>
      <p:ext uri="{BB962C8B-B14F-4D97-AF65-F5344CB8AC3E}">
        <p14:creationId xmlns:p14="http://schemas.microsoft.com/office/powerpoint/2010/main" val="803260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6364" y="1029434"/>
            <a:ext cx="8416636" cy="1692771"/>
          </a:xfrm>
          <a:prstGeom prst="rect">
            <a:avLst/>
          </a:prstGeom>
        </p:spPr>
        <p:txBody>
          <a:bodyPr wrap="square">
            <a:spAutoFit/>
          </a:bodyPr>
          <a:lstStyle/>
          <a:p>
            <a:pPr marL="171450" indent="-171450">
              <a:spcBef>
                <a:spcPts val="400"/>
              </a:spcBef>
              <a:spcAft>
                <a:spcPts val="400"/>
              </a:spcAft>
              <a:buFont typeface="Wingdings" panose="05000000000000000000" pitchFamily="2" charset="2"/>
              <a:buChar char="q"/>
            </a:pPr>
            <a:r>
              <a:rPr lang="en-US" sz="1200" dirty="0"/>
              <a:t>Leveraged Lending – Regulatory Guidance:</a:t>
            </a:r>
          </a:p>
          <a:p>
            <a:pPr marL="742950" lvl="1" indent="-285750">
              <a:spcBef>
                <a:spcPts val="400"/>
              </a:spcBef>
              <a:spcAft>
                <a:spcPts val="400"/>
              </a:spcAft>
              <a:buFont typeface="Courier New" panose="02070309020205020404" pitchFamily="49" charset="0"/>
              <a:buChar char="o"/>
            </a:pPr>
            <a:r>
              <a:rPr lang="en-US" sz="1200" dirty="0"/>
              <a:t>The U.S. Banking Regulators, namely the Office of the Comptroller (OCC) and the Federal Reserve, introduced the guidance in 2013 in the wake of the financial crisis </a:t>
            </a:r>
          </a:p>
          <a:p>
            <a:pPr marL="742950" lvl="1" indent="-285750">
              <a:spcBef>
                <a:spcPts val="400"/>
              </a:spcBef>
              <a:spcAft>
                <a:spcPts val="400"/>
              </a:spcAft>
              <a:buFont typeface="Courier New" panose="02070309020205020404" pitchFamily="49" charset="0"/>
              <a:buChar char="o"/>
            </a:pPr>
            <a:r>
              <a:rPr lang="en-US" sz="1200" dirty="0"/>
              <a:t>The guidance caps pro forma leverage for leveraged financings at 6x and also requires that a company be able to amortize at least 50% of its debt within 5 – 7 years of closing</a:t>
            </a:r>
          </a:p>
          <a:p>
            <a:pPr marL="742950" lvl="1" indent="-285750">
              <a:spcBef>
                <a:spcPts val="400"/>
              </a:spcBef>
              <a:spcAft>
                <a:spcPts val="400"/>
              </a:spcAft>
              <a:buFont typeface="Courier New" panose="02070309020205020404" pitchFamily="49" charset="0"/>
              <a:buChar char="o"/>
            </a:pPr>
            <a:r>
              <a:rPr lang="en-US" sz="1200" dirty="0"/>
              <a:t>Guidance has precluded banks and sponsors from undertaking certain deals given scrutiny from regulators focused on leverage and strength of loan covenants</a:t>
            </a:r>
          </a:p>
        </p:txBody>
      </p:sp>
      <p:sp>
        <p:nvSpPr>
          <p:cNvPr id="8" name="829257.625226.7521.6255221"/>
          <p:cNvSpPr>
            <a:spLocks noChangeArrowheads="1"/>
          </p:cNvSpPr>
          <p:nvPr>
            <p:custDataLst>
              <p:tags r:id="rId1"/>
            </p:custDataLst>
          </p:nvPr>
        </p:nvSpPr>
        <p:spPr bwMode="auto">
          <a:xfrm>
            <a:off x="2617932" y="381000"/>
            <a:ext cx="6026727" cy="242327"/>
          </a:xfrm>
          <a:prstGeom prst="rect">
            <a:avLst/>
          </a:prstGeom>
          <a:solidFill>
            <a:srgbClr val="002368"/>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800" b="1">
              <a:solidFill>
                <a:srgbClr val="FFFFFF"/>
              </a:solidFill>
              <a:latin typeface="Arial" panose="020B0604020202020204" pitchFamily="34" charset="0"/>
              <a:cs typeface="Arial" panose="020B0604020202020204" pitchFamily="34" charset="0"/>
            </a:endParaRPr>
          </a:p>
        </p:txBody>
      </p:sp>
      <p:sp>
        <p:nvSpPr>
          <p:cNvPr id="9" name="829379.25226.7528.755221"/>
          <p:cNvSpPr>
            <a:spLocks noChangeArrowheads="1"/>
          </p:cNvSpPr>
          <p:nvPr>
            <p:custDataLst>
              <p:tags r:id="rId2"/>
            </p:custDataLst>
          </p:nvPr>
        </p:nvSpPr>
        <p:spPr bwMode="auto">
          <a:xfrm>
            <a:off x="2563091" y="623327"/>
            <a:ext cx="6026727" cy="3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300" b="1" dirty="0">
                <a:latin typeface="Arial" charset="0"/>
              </a:rPr>
              <a:t>Leveraged Lending: Regulatory</a:t>
            </a:r>
          </a:p>
        </p:txBody>
      </p:sp>
    </p:spTree>
    <p:extLst>
      <p:ext uri="{BB962C8B-B14F-4D97-AF65-F5344CB8AC3E}">
        <p14:creationId xmlns:p14="http://schemas.microsoft.com/office/powerpoint/2010/main" val="239419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078498" y="777240"/>
            <a:ext cx="3599156" cy="4893639"/>
          </a:xfrm>
          <a:prstGeom prst="rect">
            <a:avLst/>
          </a:prstGeom>
        </p:spPr>
        <p:txBody>
          <a:bodyPr wrap="square" lIns="91430" tIns="45716" rIns="91430" bIns="45716">
            <a:spAutoFit/>
          </a:bodyPr>
          <a:lstStyle/>
          <a:p>
            <a:r>
              <a:rPr lang="en-US" sz="1200" dirty="0">
                <a:cs typeface="Arial" panose="020B0604020202020204" pitchFamily="34" charset="0"/>
              </a:rPr>
              <a:t>The Loan Syndications and Trading Association:  </a:t>
            </a:r>
            <a:r>
              <a:rPr lang="en-US" sz="1200" dirty="0">
                <a:cs typeface="Arial" panose="020B0604020202020204" pitchFamily="34" charset="0"/>
                <a:hlinkClick r:id="rId3"/>
              </a:rPr>
              <a:t>www.lsta.org</a:t>
            </a:r>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endParaRPr lang="en-US" sz="1200" dirty="0">
              <a:cs typeface="Arial" panose="020B0604020202020204" pitchFamily="34" charset="0"/>
            </a:endParaRPr>
          </a:p>
          <a:p>
            <a:r>
              <a:rPr lang="en-US" sz="1200" dirty="0">
                <a:cs typeface="Arial" panose="020B0604020202020204" pitchFamily="34" charset="0"/>
              </a:rPr>
              <a:t>Standard and Poor’s Leveraged Commentary &amp; Data (“LCD”):  </a:t>
            </a:r>
            <a:r>
              <a:rPr lang="en-US" sz="1200" dirty="0">
                <a:cs typeface="Arial" panose="020B0604020202020204" pitchFamily="34" charset="0"/>
                <a:hlinkClick r:id="rId4"/>
              </a:rPr>
              <a:t>www.LeveragedLoan.com</a:t>
            </a:r>
            <a:endParaRPr lang="en-US" sz="1200" dirty="0">
              <a:cs typeface="Arial" panose="020B0604020202020204" pitchFamily="34" charset="0"/>
            </a:endParaRPr>
          </a:p>
          <a:p>
            <a:endParaRPr lang="en-US" sz="1200" dirty="0">
              <a:cs typeface="Arial" panose="020B0604020202020204" pitchFamily="34" charset="0"/>
            </a:endParaRPr>
          </a:p>
        </p:txBody>
      </p:sp>
      <p:sp>
        <p:nvSpPr>
          <p:cNvPr id="2" name="Title 1"/>
          <p:cNvSpPr>
            <a:spLocks noGrp="1"/>
          </p:cNvSpPr>
          <p:nvPr>
            <p:ph type="title"/>
          </p:nvPr>
        </p:nvSpPr>
        <p:spPr>
          <a:xfrm>
            <a:off x="457198" y="274320"/>
            <a:ext cx="8220456" cy="307777"/>
          </a:xfrm>
          <a:noFill/>
        </p:spPr>
        <p:txBody>
          <a:bodyPr/>
          <a:lstStyle/>
          <a:p>
            <a:r>
              <a:rPr lang="en-US" b="0" dirty="0"/>
              <a:t>Corporate Loans – Resources</a:t>
            </a:r>
          </a:p>
        </p:txBody>
      </p:sp>
      <p:pic>
        <p:nvPicPr>
          <p:cNvPr id="4098" name="Picture 2" descr="https://images-na.ssl-images-amazon.com/images/I/81yvj7KOWf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5177" y="1325880"/>
            <a:ext cx="1867533" cy="2970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7324" y="777240"/>
            <a:ext cx="4438996" cy="830997"/>
          </a:xfrm>
          <a:prstGeom prst="rect">
            <a:avLst/>
          </a:prstGeom>
        </p:spPr>
        <p:txBody>
          <a:bodyPr wrap="square">
            <a:spAutoFit/>
          </a:bodyPr>
          <a:lstStyle/>
          <a:p>
            <a:r>
              <a:rPr lang="en-US" sz="1200" dirty="0">
                <a:solidFill>
                  <a:srgbClr val="FFC000"/>
                </a:solidFill>
              </a:rPr>
              <a:t>S&amp;P Global Market Intelligence “LCD Loan Primer | Syndicated Loans: The Market and the Mechanics” 2017 </a:t>
            </a:r>
          </a:p>
          <a:p>
            <a:r>
              <a:rPr lang="en-US" sz="1200" dirty="0">
                <a:solidFill>
                  <a:srgbClr val="FFC000"/>
                </a:solidFill>
                <a:hlinkClick r:id="rId6"/>
              </a:rPr>
              <a:t>https://www.spglobal.com/marketintelligence/en/pages/toc-primer/lcd-primer#sec1</a:t>
            </a:r>
            <a:endParaRPr lang="en-US" sz="1200" dirty="0">
              <a:solidFill>
                <a:srgbClr val="FFC000"/>
              </a:solidFill>
            </a:endParaRPr>
          </a:p>
        </p:txBody>
      </p:sp>
      <p:pic>
        <p:nvPicPr>
          <p:cNvPr id="3" name="Picture 2"/>
          <p:cNvPicPr>
            <a:picLocks noChangeAspect="1"/>
          </p:cNvPicPr>
          <p:nvPr/>
        </p:nvPicPr>
        <p:blipFill>
          <a:blip r:embed="rId7"/>
          <a:stretch>
            <a:fillRect/>
          </a:stretch>
        </p:blipFill>
        <p:spPr>
          <a:xfrm>
            <a:off x="822960" y="1677879"/>
            <a:ext cx="3611880" cy="4814361"/>
          </a:xfrm>
          <a:prstGeom prst="rect">
            <a:avLst/>
          </a:prstGeom>
        </p:spPr>
      </p:pic>
      <p:cxnSp>
        <p:nvCxnSpPr>
          <p:cNvPr id="7" name="Straight Connector 6"/>
          <p:cNvCxnSpPr/>
          <p:nvPr/>
        </p:nvCxnSpPr>
        <p:spPr>
          <a:xfrm>
            <a:off x="4937760" y="777240"/>
            <a:ext cx="45720" cy="5577840"/>
          </a:xfrm>
          <a:prstGeom prst="line">
            <a:avLst/>
          </a:prstGeom>
          <a:ln w="63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58568" y="4663440"/>
            <a:ext cx="3682512" cy="15240"/>
          </a:xfrm>
          <a:prstGeom prst="line">
            <a:avLst/>
          </a:prstGeom>
          <a:ln w="6350">
            <a:solidFill>
              <a:schemeClr val="accent6"/>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68743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6364" y="1029434"/>
            <a:ext cx="8416636" cy="4893647"/>
          </a:xfrm>
          <a:prstGeom prst="rect">
            <a:avLst/>
          </a:prstGeom>
        </p:spPr>
        <p:txBody>
          <a:bodyPr wrap="square">
            <a:spAutoFit/>
          </a:bodyPr>
          <a:lstStyle/>
          <a:p>
            <a:pPr marL="171450" indent="-171450">
              <a:spcBef>
                <a:spcPts val="400"/>
              </a:spcBef>
              <a:spcAft>
                <a:spcPts val="400"/>
              </a:spcAft>
              <a:buFont typeface="Wingdings" panose="05000000000000000000" pitchFamily="2" charset="2"/>
              <a:buChar char="q"/>
            </a:pPr>
            <a:r>
              <a:rPr lang="en-US" sz="1400" dirty="0"/>
              <a:t>What is Leveraged Lending?: </a:t>
            </a:r>
          </a:p>
          <a:p>
            <a:pPr marL="742950" lvl="1" indent="-285750">
              <a:spcBef>
                <a:spcPts val="400"/>
              </a:spcBef>
              <a:spcAft>
                <a:spcPts val="400"/>
              </a:spcAft>
              <a:buFont typeface="Courier New" panose="02070309020205020404" pitchFamily="49" charset="0"/>
              <a:buChar char="o"/>
            </a:pPr>
            <a:r>
              <a:rPr lang="en-US" sz="1400" dirty="0"/>
              <a:t>Type of corporate finance used for M&amp;A and Leveraged Buyouts (LBOs), business recapitalization and refinancing, and business or product line build-outs and expansions</a:t>
            </a:r>
          </a:p>
          <a:p>
            <a:pPr marL="742950" lvl="1" indent="-285750">
              <a:spcBef>
                <a:spcPts val="400"/>
              </a:spcBef>
              <a:spcAft>
                <a:spcPts val="400"/>
              </a:spcAft>
              <a:buFont typeface="Courier New" panose="02070309020205020404" pitchFamily="49" charset="0"/>
              <a:buChar char="o"/>
            </a:pPr>
            <a:r>
              <a:rPr lang="en-US" sz="1400" dirty="0"/>
              <a:t>Leveraged Lending is more prevalent in large banks (not small banks), and typical players involve corporates and financial sponsors</a:t>
            </a:r>
          </a:p>
          <a:p>
            <a:pPr marL="742950" lvl="1" indent="-285750">
              <a:spcBef>
                <a:spcPts val="400"/>
              </a:spcBef>
              <a:spcAft>
                <a:spcPts val="400"/>
              </a:spcAft>
              <a:buFont typeface="Courier New" panose="02070309020205020404" pitchFamily="49" charset="0"/>
              <a:buChar char="o"/>
            </a:pPr>
            <a:endParaRPr lang="en-US" sz="1400" dirty="0"/>
          </a:p>
          <a:p>
            <a:pPr marL="742950" lvl="1" indent="-285750">
              <a:spcBef>
                <a:spcPts val="400"/>
              </a:spcBef>
              <a:spcAft>
                <a:spcPts val="400"/>
              </a:spcAft>
              <a:buFont typeface="Courier New" panose="02070309020205020404" pitchFamily="49" charset="0"/>
              <a:buChar char="o"/>
            </a:pPr>
            <a:endParaRPr lang="en-US" sz="1400" dirty="0"/>
          </a:p>
          <a:p>
            <a:pPr marL="171450" indent="-171450">
              <a:spcBef>
                <a:spcPts val="400"/>
              </a:spcBef>
              <a:spcAft>
                <a:spcPts val="400"/>
              </a:spcAft>
              <a:buFont typeface="Wingdings" panose="05000000000000000000" pitchFamily="2" charset="2"/>
              <a:buChar char="q"/>
            </a:pPr>
            <a:r>
              <a:rPr lang="en-US" sz="1400" dirty="0">
                <a:solidFill>
                  <a:schemeClr val="bg2"/>
                </a:solidFill>
              </a:rPr>
              <a:t>LBO trends as of 2018:</a:t>
            </a:r>
          </a:p>
          <a:p>
            <a:pPr marL="742950" lvl="1" indent="-285750">
              <a:spcBef>
                <a:spcPts val="400"/>
              </a:spcBef>
              <a:spcAft>
                <a:spcPts val="400"/>
              </a:spcAft>
              <a:buFont typeface="Courier New" panose="02070309020205020404" pitchFamily="49" charset="0"/>
              <a:buChar char="o"/>
            </a:pPr>
            <a:r>
              <a:rPr lang="en-US" sz="1400" dirty="0">
                <a:solidFill>
                  <a:schemeClr val="bg2"/>
                </a:solidFill>
              </a:rPr>
              <a:t>At $156Bn as of June 2018, LBO volume in 2018 was on pace to have highest dollar volume of LBOs since 2007 and is 44% higher than 2017 comparable level, according to </a:t>
            </a:r>
            <a:r>
              <a:rPr lang="en-US" sz="1400" dirty="0" err="1">
                <a:solidFill>
                  <a:schemeClr val="bg2"/>
                </a:solidFill>
              </a:rPr>
              <a:t>Dealogic</a:t>
            </a:r>
            <a:r>
              <a:rPr lang="en-US" sz="1400" dirty="0">
                <a:solidFill>
                  <a:schemeClr val="bg2"/>
                </a:solidFill>
              </a:rPr>
              <a:t>  </a:t>
            </a:r>
          </a:p>
          <a:p>
            <a:pPr marL="742950" lvl="1" indent="-285750">
              <a:spcBef>
                <a:spcPts val="400"/>
              </a:spcBef>
              <a:spcAft>
                <a:spcPts val="400"/>
              </a:spcAft>
              <a:buFont typeface="Courier New" panose="02070309020205020404" pitchFamily="49" charset="0"/>
              <a:buChar char="o"/>
            </a:pPr>
            <a:r>
              <a:rPr lang="en-US" sz="1400" dirty="0">
                <a:solidFill>
                  <a:schemeClr val="bg2"/>
                </a:solidFill>
              </a:rPr>
              <a:t>As of June 2018, more than $2.1 trillion in M&amp;A deals have been announced this far, up 56% vs. prior year</a:t>
            </a:r>
          </a:p>
          <a:p>
            <a:pPr marL="742950" lvl="1" indent="-285750">
              <a:spcBef>
                <a:spcPts val="400"/>
              </a:spcBef>
              <a:spcAft>
                <a:spcPts val="400"/>
              </a:spcAft>
              <a:buFont typeface="Courier New" panose="02070309020205020404" pitchFamily="49" charset="0"/>
              <a:buChar char="o"/>
            </a:pPr>
            <a:r>
              <a:rPr lang="en-US" sz="1400" dirty="0">
                <a:solidFill>
                  <a:schemeClr val="bg2"/>
                </a:solidFill>
              </a:rPr>
              <a:t>Firms such as Blackstone Group, KKR and Carlyle are collectively sitting on more than $1 trillion of cash that they must invest to collect lucrative fees from their investors</a:t>
            </a:r>
          </a:p>
          <a:p>
            <a:pPr marL="742950" lvl="1" indent="-285750">
              <a:spcBef>
                <a:spcPts val="400"/>
              </a:spcBef>
              <a:spcAft>
                <a:spcPts val="400"/>
              </a:spcAft>
              <a:buFont typeface="Courier New" panose="02070309020205020404" pitchFamily="49" charset="0"/>
              <a:buChar char="o"/>
            </a:pPr>
            <a:r>
              <a:rPr lang="en-US" sz="1400" dirty="0">
                <a:solidFill>
                  <a:schemeClr val="bg2"/>
                </a:solidFill>
              </a:rPr>
              <a:t>Biggest LBO deals so far in 2018: (i) Blackstone Group’s purchase of Thomson Reuters’ Financial and Risk business for $17Bn; (ii) Carlyle Group’s purchase of </a:t>
            </a:r>
            <a:r>
              <a:rPr lang="en-US" sz="1400" dirty="0" err="1">
                <a:solidFill>
                  <a:schemeClr val="bg2"/>
                </a:solidFill>
              </a:rPr>
              <a:t>Azko</a:t>
            </a:r>
            <a:r>
              <a:rPr lang="en-US" sz="1400" dirty="0">
                <a:solidFill>
                  <a:schemeClr val="bg2"/>
                </a:solidFill>
              </a:rPr>
              <a:t> Nobel’s Specialty Chemicals business for $12.5Bn; (iii) KKR buying Envision Healthcare Corp for $9.9Bn; and (iv) KKR buying BMC Software for $8.3Bn</a:t>
            </a:r>
          </a:p>
        </p:txBody>
      </p:sp>
      <p:sp>
        <p:nvSpPr>
          <p:cNvPr id="8" name="829257.625226.7521.6255221"/>
          <p:cNvSpPr>
            <a:spLocks noChangeArrowheads="1"/>
          </p:cNvSpPr>
          <p:nvPr>
            <p:custDataLst>
              <p:tags r:id="rId1"/>
            </p:custDataLst>
          </p:nvPr>
        </p:nvSpPr>
        <p:spPr bwMode="auto">
          <a:xfrm>
            <a:off x="2617932" y="381000"/>
            <a:ext cx="6026727" cy="242327"/>
          </a:xfrm>
          <a:prstGeom prst="rect">
            <a:avLst/>
          </a:prstGeom>
          <a:solidFill>
            <a:srgbClr val="002368"/>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800" b="1">
              <a:solidFill>
                <a:srgbClr val="FFFFFF"/>
              </a:solidFill>
              <a:latin typeface="Arial" panose="020B0604020202020204" pitchFamily="34" charset="0"/>
              <a:cs typeface="Arial" panose="020B0604020202020204" pitchFamily="34" charset="0"/>
            </a:endParaRPr>
          </a:p>
        </p:txBody>
      </p:sp>
      <p:sp>
        <p:nvSpPr>
          <p:cNvPr id="9" name="829379.25226.7528.755221"/>
          <p:cNvSpPr>
            <a:spLocks noChangeArrowheads="1"/>
          </p:cNvSpPr>
          <p:nvPr>
            <p:custDataLst>
              <p:tags r:id="rId2"/>
            </p:custDataLst>
          </p:nvPr>
        </p:nvSpPr>
        <p:spPr bwMode="auto">
          <a:xfrm>
            <a:off x="2563091" y="623327"/>
            <a:ext cx="6026727" cy="3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647" tIns="0" rIns="0" bIns="0"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300" b="1" dirty="0">
                <a:latin typeface="Arial" charset="0"/>
              </a:rPr>
              <a:t>Leveraged </a:t>
            </a:r>
            <a:r>
              <a:rPr lang="en-US" altLang="en-US" sz="1300" b="1">
                <a:latin typeface="Arial" charset="0"/>
              </a:rPr>
              <a:t>Lending Overview</a:t>
            </a:r>
            <a:endParaRPr lang="en-US" altLang="en-US" sz="1300" b="1" dirty="0">
              <a:latin typeface="Arial" charset="0"/>
            </a:endParaRPr>
          </a:p>
        </p:txBody>
      </p:sp>
    </p:spTree>
    <p:extLst>
      <p:ext uri="{BB962C8B-B14F-4D97-AF65-F5344CB8AC3E}">
        <p14:creationId xmlns:p14="http://schemas.microsoft.com/office/powerpoint/2010/main" val="15499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Structures, Summary</a:t>
            </a:r>
          </a:p>
        </p:txBody>
      </p:sp>
      <p:sp>
        <p:nvSpPr>
          <p:cNvPr id="38" name="Rectangle 8"/>
          <p:cNvSpPr>
            <a:spLocks noChangeArrowheads="1"/>
          </p:cNvSpPr>
          <p:nvPr/>
        </p:nvSpPr>
        <p:spPr bwMode="auto">
          <a:xfrm>
            <a:off x="4622800" y="1497012"/>
            <a:ext cx="3683000" cy="4856398"/>
          </a:xfrm>
          <a:prstGeom prst="rect">
            <a:avLst/>
          </a:prstGeom>
          <a:solidFill>
            <a:srgbClr val="DDDDDD"/>
          </a:solidFill>
          <a:ln w="9525" algn="ctr">
            <a:solidFill>
              <a:srgbClr val="DDDDDD"/>
            </a:solidFill>
            <a:miter lim="800000"/>
            <a:headEnd/>
            <a:tailEnd/>
          </a:ln>
        </p:spPr>
        <p:txBody>
          <a:bodyPr wrap="none" lIns="0" tIns="0" rIns="182860" bIns="0" anchor="ctr"/>
          <a:lstStyle/>
          <a:p>
            <a:endParaRPr lang="en-US"/>
          </a:p>
        </p:txBody>
      </p:sp>
      <p:sp>
        <p:nvSpPr>
          <p:cNvPr id="42" name="Rectangle 7"/>
          <p:cNvSpPr>
            <a:spLocks noChangeArrowheads="1"/>
          </p:cNvSpPr>
          <p:nvPr/>
        </p:nvSpPr>
        <p:spPr bwMode="auto">
          <a:xfrm>
            <a:off x="666750" y="1484312"/>
            <a:ext cx="3676650" cy="4869098"/>
          </a:xfrm>
          <a:prstGeom prst="rect">
            <a:avLst/>
          </a:prstGeom>
          <a:solidFill>
            <a:srgbClr val="FFCC99"/>
          </a:solidFill>
          <a:ln w="9525" algn="ctr">
            <a:solidFill>
              <a:srgbClr val="FFCC99"/>
            </a:solidFill>
            <a:miter lim="800000"/>
            <a:headEnd/>
            <a:tailEnd/>
          </a:ln>
        </p:spPr>
        <p:txBody>
          <a:bodyPr wrap="none" lIns="0" tIns="0" rIns="182860" bIns="0" anchor="ctr"/>
          <a:lstStyle/>
          <a:p>
            <a:endParaRPr lang="en-US"/>
          </a:p>
        </p:txBody>
      </p:sp>
      <p:sp>
        <p:nvSpPr>
          <p:cNvPr id="43" name="Rectangle 3"/>
          <p:cNvSpPr>
            <a:spLocks noGrp="1" noChangeArrowheads="1"/>
          </p:cNvSpPr>
          <p:nvPr>
            <p:ph type="body" idx="1"/>
          </p:nvPr>
        </p:nvSpPr>
        <p:spPr>
          <a:xfrm>
            <a:off x="755650" y="1538206"/>
            <a:ext cx="3450590" cy="4616648"/>
          </a:xfrm>
          <a:noFill/>
        </p:spPr>
        <p:txBody>
          <a:bodyPr/>
          <a:lstStyle/>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Generally structured as revolvers</a:t>
            </a: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Relationship loan – banks participate for shot at bidding for more lucrative business</a:t>
            </a: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Often used to “backstop” commercial paper -- A guarantee that if a borrower is unable to “roll over” its commercial paper, it can draw on this loan to repay the CP</a:t>
            </a: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Mostly unfunded – if funds are drawn, it probably means there is a problem!</a:t>
            </a: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a:lnSpc>
                <a:spcPct val="100000"/>
              </a:lnSpc>
              <a:spcBef>
                <a:spcPts val="0"/>
              </a:spcBef>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Generally unsecured and </a:t>
            </a:r>
            <a:r>
              <a:rPr lang="en-US" sz="1200" b="0" dirty="0" err="1">
                <a:latin typeface="Arial" panose="020B0604020202020204" pitchFamily="34" charset="0"/>
                <a:cs typeface="Arial" panose="020B0604020202020204" pitchFamily="34" charset="0"/>
              </a:rPr>
              <a:t>pari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passu</a:t>
            </a:r>
            <a:r>
              <a:rPr lang="en-US" sz="1200" b="0" dirty="0">
                <a:latin typeface="Arial" panose="020B0604020202020204" pitchFamily="34" charset="0"/>
                <a:cs typeface="Arial" panose="020B0604020202020204" pitchFamily="34" charset="0"/>
              </a:rPr>
              <a:t> with bonds</a:t>
            </a: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Generally one or two financial covenants</a:t>
            </a: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endParaRPr lang="en-US" sz="1200" b="0" dirty="0">
              <a:latin typeface="Arial" panose="020B0604020202020204" pitchFamily="34" charset="0"/>
              <a:cs typeface="Arial" panose="020B0604020202020204" pitchFamily="34" charset="0"/>
            </a:endParaRPr>
          </a:p>
          <a:p>
            <a:pPr marL="228600" indent="-228600">
              <a:lnSpc>
                <a:spcPct val="100000"/>
              </a:lnSpc>
              <a:spcBef>
                <a:spcPts val="0"/>
              </a:spcBef>
              <a:buFont typeface="Arial" panose="020B0604020202020204" pitchFamily="34" charset="0"/>
              <a:buChar char="•"/>
            </a:pPr>
            <a:r>
              <a:rPr lang="en-US" sz="1200" b="0" dirty="0">
                <a:latin typeface="Arial" panose="020B0604020202020204" pitchFamily="34" charset="0"/>
                <a:cs typeface="Arial" panose="020B0604020202020204" pitchFamily="34" charset="0"/>
              </a:rPr>
              <a:t>May have a “term-out option” – </a:t>
            </a:r>
            <a:r>
              <a:rPr lang="en-US" sz="1200" b="0" dirty="0" err="1">
                <a:latin typeface="Arial" panose="020B0604020202020204" pitchFamily="34" charset="0"/>
                <a:cs typeface="Arial" panose="020B0604020202020204" pitchFamily="34" charset="0"/>
              </a:rPr>
              <a:t>eg</a:t>
            </a:r>
            <a:r>
              <a:rPr lang="en-US" sz="1200" b="0" dirty="0">
                <a:latin typeface="Arial" panose="020B0604020202020204" pitchFamily="34" charset="0"/>
                <a:cs typeface="Arial" panose="020B0604020202020204" pitchFamily="34" charset="0"/>
              </a:rPr>
              <a:t>, for a fee the company can draw down on the loan and extend it for a year or two</a:t>
            </a:r>
          </a:p>
        </p:txBody>
      </p:sp>
      <p:sp>
        <p:nvSpPr>
          <p:cNvPr id="44" name="Text Box 4"/>
          <p:cNvSpPr txBox="1">
            <a:spLocks noChangeArrowheads="1"/>
          </p:cNvSpPr>
          <p:nvPr/>
        </p:nvSpPr>
        <p:spPr bwMode="auto">
          <a:xfrm>
            <a:off x="667398" y="1231900"/>
            <a:ext cx="3676002" cy="215444"/>
          </a:xfrm>
          <a:prstGeom prst="rect">
            <a:avLst/>
          </a:prstGeom>
          <a:solidFill>
            <a:schemeClr val="bg2"/>
          </a:solidFill>
          <a:ln w="9525" algn="ctr">
            <a:solidFill>
              <a:srgbClr val="808080"/>
            </a:solidFill>
            <a:miter lim="800000"/>
            <a:headEnd/>
            <a:tailEnd/>
          </a:ln>
        </p:spPr>
        <p:txBody>
          <a:bodyPr wrap="square" lIns="0" tIns="0" rIns="182860" bIns="0">
            <a:spAutoFit/>
          </a:bodyPr>
          <a:lstStyle/>
          <a:p>
            <a:pPr algn="ctr"/>
            <a:r>
              <a:rPr lang="en-US" sz="1400" dirty="0">
                <a:solidFill>
                  <a:srgbClr val="FFFFFF"/>
                </a:solidFill>
                <a:cs typeface="Arial" panose="020B0604020202020204" pitchFamily="34" charset="0"/>
              </a:rPr>
              <a:t>Investment Grade </a:t>
            </a:r>
          </a:p>
        </p:txBody>
      </p:sp>
      <p:sp>
        <p:nvSpPr>
          <p:cNvPr id="45" name="Text Box 5"/>
          <p:cNvSpPr txBox="1">
            <a:spLocks noChangeArrowheads="1"/>
          </p:cNvSpPr>
          <p:nvPr/>
        </p:nvSpPr>
        <p:spPr bwMode="auto">
          <a:xfrm>
            <a:off x="4619626" y="1239604"/>
            <a:ext cx="3692525" cy="222250"/>
          </a:xfrm>
          <a:prstGeom prst="rect">
            <a:avLst/>
          </a:prstGeom>
          <a:solidFill>
            <a:schemeClr val="bg2"/>
          </a:solidFill>
          <a:ln w="9525" algn="ctr">
            <a:solidFill>
              <a:srgbClr val="808080"/>
            </a:solidFill>
            <a:miter lim="800000"/>
            <a:headEnd/>
            <a:tailEnd/>
          </a:ln>
        </p:spPr>
        <p:txBody>
          <a:bodyPr lIns="0" tIns="0" rIns="182860" bIns="0">
            <a:spAutoFit/>
          </a:bodyPr>
          <a:lstStyle/>
          <a:p>
            <a:pPr algn="ctr"/>
            <a:r>
              <a:rPr lang="en-US" sz="1400" dirty="0">
                <a:solidFill>
                  <a:srgbClr val="FFFFFF"/>
                </a:solidFill>
                <a:cs typeface="Arial" panose="020B0604020202020204" pitchFamily="34" charset="0"/>
              </a:rPr>
              <a:t>Leveraged</a:t>
            </a:r>
          </a:p>
        </p:txBody>
      </p:sp>
      <p:sp>
        <p:nvSpPr>
          <p:cNvPr id="46" name="Rectangle 6"/>
          <p:cNvSpPr>
            <a:spLocks noChangeArrowheads="1"/>
          </p:cNvSpPr>
          <p:nvPr/>
        </p:nvSpPr>
        <p:spPr bwMode="auto">
          <a:xfrm>
            <a:off x="4708113" y="1530351"/>
            <a:ext cx="3743325" cy="4754562"/>
          </a:xfrm>
          <a:prstGeom prst="rect">
            <a:avLst/>
          </a:prstGeom>
          <a:noFill/>
          <a:ln w="9525">
            <a:noFill/>
            <a:miter lim="800000"/>
            <a:headEnd/>
            <a:tailEnd/>
          </a:ln>
        </p:spPr>
        <p:txBody>
          <a:bodyPr lIns="0" tIns="0" rIns="182860" bIns="0"/>
          <a:lstStyle/>
          <a:p>
            <a:pPr marL="227013" lvl="1" indent="-227013">
              <a:buClr>
                <a:schemeClr val="tx2"/>
              </a:buClr>
              <a:buFont typeface="Arial" panose="020B0604020202020204" pitchFamily="34" charset="0"/>
              <a:buChar char="•"/>
            </a:pPr>
            <a:r>
              <a:rPr lang="en-US" sz="1200" dirty="0">
                <a:cs typeface="Arial" panose="020B0604020202020204" pitchFamily="34" charset="0"/>
              </a:rPr>
              <a:t>Generally structured with a revolver and one or more term loans</a:t>
            </a:r>
          </a:p>
          <a:p>
            <a:pPr marL="227013" lvl="1" indent="-227013">
              <a:buClr>
                <a:schemeClr val="tx2"/>
              </a:buClr>
              <a:buFont typeface="Arial" panose="020B0604020202020204" pitchFamily="34" charset="0"/>
              <a:buChar char="•"/>
            </a:pPr>
            <a:endParaRPr lang="en-US" sz="1200" dirty="0">
              <a:cs typeface="Arial" panose="020B0604020202020204" pitchFamily="34" charset="0"/>
            </a:endParaRPr>
          </a:p>
          <a:p>
            <a:pPr marL="227013" lvl="1" indent="-227013">
              <a:buClr>
                <a:schemeClr val="tx2"/>
              </a:buClr>
              <a:buFont typeface="Arial" panose="020B0604020202020204" pitchFamily="34" charset="0"/>
              <a:buChar char="•"/>
            </a:pPr>
            <a:r>
              <a:rPr lang="en-US" sz="1200" dirty="0">
                <a:cs typeface="Arial" panose="020B0604020202020204" pitchFamily="34" charset="0"/>
              </a:rPr>
              <a:t>Revolvers &amp; TLA: Sold to banks and finance companies</a:t>
            </a:r>
          </a:p>
          <a:p>
            <a:pPr marL="227013" lvl="1" indent="-227013">
              <a:buClr>
                <a:schemeClr val="tx2"/>
              </a:buClr>
              <a:buFont typeface="Arial" panose="020B0604020202020204" pitchFamily="34" charset="0"/>
              <a:buChar char="•"/>
            </a:pPr>
            <a:endParaRPr lang="en-US" sz="1200" dirty="0">
              <a:cs typeface="Arial" panose="020B0604020202020204" pitchFamily="34" charset="0"/>
            </a:endParaRPr>
          </a:p>
          <a:p>
            <a:pPr marL="227013" lvl="1" indent="-227013">
              <a:buClr>
                <a:schemeClr val="tx2"/>
              </a:buClr>
              <a:buFont typeface="Arial" panose="020B0604020202020204" pitchFamily="34" charset="0"/>
              <a:buChar char="•"/>
            </a:pPr>
            <a:r>
              <a:rPr lang="en-US" sz="1200" dirty="0">
                <a:cs typeface="Arial" panose="020B0604020202020204" pitchFamily="34" charset="0"/>
              </a:rPr>
              <a:t>TLB: Sold to CLOs, hedge funds, finance companies, loan mutual funds, credit opportunity funds, insurance companies, etc.</a:t>
            </a: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r>
              <a:rPr lang="en-US" sz="1200" dirty="0">
                <a:cs typeface="Arial" panose="020B0604020202020204" pitchFamily="34" charset="0"/>
              </a:rPr>
              <a:t>Generally senior and secured (by PP&amp;E, not liquid “collateral”)</a:t>
            </a: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r>
              <a:rPr lang="en-US" sz="1200" dirty="0">
                <a:cs typeface="Arial" panose="020B0604020202020204" pitchFamily="34" charset="0"/>
              </a:rPr>
              <a:t>Generally have many covenants and restrictions</a:t>
            </a: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endParaRPr lang="en-US" sz="1200" dirty="0">
              <a:cs typeface="Arial" panose="020B0604020202020204" pitchFamily="34" charset="0"/>
            </a:endParaRPr>
          </a:p>
          <a:p>
            <a:pPr marL="227013" indent="-227013">
              <a:buClr>
                <a:schemeClr val="tx2"/>
              </a:buClr>
              <a:buFont typeface="Arial" panose="020B0604020202020204" pitchFamily="34" charset="0"/>
              <a:buChar char="•"/>
            </a:pPr>
            <a:r>
              <a:rPr lang="en-US" sz="1200" dirty="0">
                <a:cs typeface="Arial" panose="020B0604020202020204" pitchFamily="34" charset="0"/>
              </a:rPr>
              <a:t>Unlike a bond, most leveraged loans can be repaid at par (100 cents on the dollar) at any time</a:t>
            </a:r>
          </a:p>
          <a:p>
            <a:pPr marL="227013" lvl="1" indent="-227013">
              <a:buClr>
                <a:schemeClr val="tx2"/>
              </a:buClr>
              <a:buFont typeface="Arial" panose="020B0604020202020204" pitchFamily="34" charset="0"/>
              <a:buChar char="•"/>
            </a:pPr>
            <a:r>
              <a:rPr lang="en-US" sz="1200" dirty="0">
                <a:cs typeface="Arial" panose="020B0604020202020204" pitchFamily="34" charset="0"/>
              </a:rPr>
              <a:t>In tighter loan market conditions (</a:t>
            </a:r>
            <a:r>
              <a:rPr lang="en-US" sz="1200" dirty="0" err="1">
                <a:cs typeface="Arial" panose="020B0604020202020204" pitchFamily="34" charset="0"/>
              </a:rPr>
              <a:t>ie</a:t>
            </a:r>
            <a:r>
              <a:rPr lang="en-US" sz="1200" dirty="0">
                <a:cs typeface="Arial" panose="020B0604020202020204" pitchFamily="34" charset="0"/>
              </a:rPr>
              <a:t> 2009/2010) loans can have soft/hard call provisions </a:t>
            </a:r>
          </a:p>
        </p:txBody>
      </p:sp>
    </p:spTree>
    <p:extLst>
      <p:ext uri="{BB962C8B-B14F-4D97-AF65-F5344CB8AC3E}">
        <p14:creationId xmlns:p14="http://schemas.microsoft.com/office/powerpoint/2010/main" val="23939332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Structures</a:t>
            </a:r>
          </a:p>
        </p:txBody>
      </p:sp>
      <p:sp>
        <p:nvSpPr>
          <p:cNvPr id="3" name="Rectangle 2"/>
          <p:cNvSpPr/>
          <p:nvPr/>
        </p:nvSpPr>
        <p:spPr>
          <a:xfrm>
            <a:off x="365760" y="1143000"/>
            <a:ext cx="8305800" cy="1471164"/>
          </a:xfrm>
          <a:prstGeom prst="rect">
            <a:avLst/>
          </a:prstGeom>
        </p:spPr>
        <p:txBody>
          <a:bodyPr wrap="square" lIns="91430" tIns="45716" rIns="91430" bIns="45716">
            <a:spAutoFit/>
          </a:bodyPr>
          <a:lstStyle/>
          <a:p>
            <a:pPr>
              <a:spcBef>
                <a:spcPct val="20000"/>
              </a:spcBef>
              <a:spcAft>
                <a:spcPct val="20000"/>
              </a:spcAft>
              <a:buClr>
                <a:schemeClr val="tx2"/>
              </a:buClr>
              <a:defRPr/>
            </a:pPr>
            <a:r>
              <a:rPr lang="en-US" sz="1400" dirty="0">
                <a:cs typeface="Arial" panose="020B0604020202020204" pitchFamily="34" charset="0"/>
              </a:rPr>
              <a:t>Corporate Loans are:</a:t>
            </a:r>
          </a:p>
          <a:p>
            <a:pPr indent="-285720">
              <a:buClr>
                <a:schemeClr val="tx2"/>
              </a:buClr>
              <a:buFont typeface="Arial" panose="020B0604020202020204" pitchFamily="34" charset="0"/>
              <a:buChar char="•"/>
              <a:defRPr/>
            </a:pPr>
            <a:r>
              <a:rPr lang="en-US" sz="1400" dirty="0">
                <a:cs typeface="Arial" panose="020B0604020202020204" pitchFamily="34" charset="0"/>
              </a:rPr>
              <a:t>Floating rate (LIBOR + Credit Spread)</a:t>
            </a:r>
          </a:p>
          <a:p>
            <a:pPr indent="-285720">
              <a:buClr>
                <a:schemeClr val="tx2"/>
              </a:buClr>
              <a:buFont typeface="Arial" panose="020B0604020202020204" pitchFamily="34" charset="0"/>
              <a:buChar char="•"/>
              <a:defRPr/>
            </a:pPr>
            <a:r>
              <a:rPr lang="en-US" sz="1400" dirty="0">
                <a:cs typeface="Arial" panose="020B0604020202020204" pitchFamily="34" charset="0"/>
              </a:rPr>
              <a:t>Generally 1 (or 364-days) to 8 years in Tenor</a:t>
            </a:r>
          </a:p>
          <a:p>
            <a:pPr indent="-285720">
              <a:buClr>
                <a:schemeClr val="tx2"/>
              </a:buClr>
              <a:buFont typeface="Arial" panose="020B0604020202020204" pitchFamily="34" charset="0"/>
              <a:buChar char="•"/>
              <a:defRPr/>
            </a:pPr>
            <a:endParaRPr lang="en-US" sz="1400" dirty="0">
              <a:cs typeface="Arial" panose="020B0604020202020204" pitchFamily="34" charset="0"/>
            </a:endParaRPr>
          </a:p>
          <a:p>
            <a:pPr indent="-285720">
              <a:buClr>
                <a:schemeClr val="tx2"/>
              </a:buClr>
              <a:buFont typeface="Arial" panose="020B0604020202020204" pitchFamily="34" charset="0"/>
              <a:buChar char="•"/>
              <a:defRPr/>
            </a:pPr>
            <a:endParaRPr lang="en-US" sz="1400" dirty="0">
              <a:cs typeface="Arial" panose="020B0604020202020204" pitchFamily="34" charset="0"/>
            </a:endParaRPr>
          </a:p>
          <a:p>
            <a:pPr>
              <a:spcBef>
                <a:spcPct val="20000"/>
              </a:spcBef>
              <a:spcAft>
                <a:spcPct val="20000"/>
              </a:spcAft>
              <a:buClr>
                <a:schemeClr val="tx2"/>
              </a:buClr>
              <a:defRPr/>
            </a:pPr>
            <a:r>
              <a:rPr lang="en-US" sz="1400" dirty="0">
                <a:cs typeface="Arial" panose="020B0604020202020204" pitchFamily="34" charset="0"/>
              </a:rPr>
              <a:t>       </a:t>
            </a:r>
            <a:r>
              <a:rPr lang="en-US" sz="1400" b="1" u="sng" dirty="0">
                <a:cs typeface="Arial" panose="020B0604020202020204" pitchFamily="34" charset="0"/>
              </a:rPr>
              <a:t>Investment Grade </a:t>
            </a:r>
            <a:r>
              <a:rPr lang="en-US" sz="1400" dirty="0">
                <a:cs typeface="Arial" panose="020B0604020202020204" pitchFamily="34" charset="0"/>
              </a:rPr>
              <a:t>(corporate ratings of BBB-/Baa3 and higher) Structures:</a:t>
            </a:r>
          </a:p>
        </p:txBody>
      </p:sp>
      <p:grpSp>
        <p:nvGrpSpPr>
          <p:cNvPr id="4" name="Group 3">
            <a:extLst>
              <a:ext uri="{FF2B5EF4-FFF2-40B4-BE49-F238E27FC236}">
                <a16:creationId xmlns:a16="http://schemas.microsoft.com/office/drawing/2014/main" id="{D28026DD-3457-9C44-BCB1-45F555DB82F8}"/>
              </a:ext>
            </a:extLst>
          </p:cNvPr>
          <p:cNvGrpSpPr/>
          <p:nvPr/>
        </p:nvGrpSpPr>
        <p:grpSpPr>
          <a:xfrm>
            <a:off x="744188" y="2771794"/>
            <a:ext cx="2812110" cy="2565400"/>
            <a:chOff x="744188" y="2771794"/>
            <a:chExt cx="2812110" cy="2565400"/>
          </a:xfrm>
        </p:grpSpPr>
        <p:sp>
          <p:nvSpPr>
            <p:cNvPr id="5" name="Rectangle 38"/>
            <p:cNvSpPr>
              <a:spLocks noChangeArrowheads="1"/>
            </p:cNvSpPr>
            <p:nvPr/>
          </p:nvSpPr>
          <p:spPr bwMode="auto">
            <a:xfrm>
              <a:off x="800996" y="2771794"/>
              <a:ext cx="2705100" cy="2565400"/>
            </a:xfrm>
            <a:prstGeom prst="rect">
              <a:avLst/>
            </a:prstGeom>
            <a:solidFill>
              <a:srgbClr val="DDDDDD"/>
            </a:solidFill>
            <a:ln w="9525" algn="ctr">
              <a:solidFill>
                <a:srgbClr val="DDDDDD"/>
              </a:solidFill>
              <a:miter lim="800000"/>
              <a:headEnd/>
              <a:tailEnd/>
            </a:ln>
          </p:spPr>
          <p:txBody>
            <a:bodyPr wrap="none" lIns="0" tIns="0" rIns="182860" bIns="0" anchor="ctr"/>
            <a:lstStyle/>
            <a:p>
              <a:endParaRPr lang="en-US"/>
            </a:p>
          </p:txBody>
        </p:sp>
        <p:sp>
          <p:nvSpPr>
            <p:cNvPr id="6" name="AutoShape 4"/>
            <p:cNvSpPr>
              <a:spLocks noChangeAspect="1" noChangeArrowheads="1"/>
            </p:cNvSpPr>
            <p:nvPr/>
          </p:nvSpPr>
          <p:spPr bwMode="auto">
            <a:xfrm>
              <a:off x="1423297" y="3292495"/>
              <a:ext cx="1179513" cy="1120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6600"/>
            </a:solidFill>
            <a:ln w="22225">
              <a:noFill/>
              <a:miter lim="800000"/>
              <a:headEnd/>
              <a:tailEnd/>
            </a:ln>
          </p:spPr>
          <p:txBody>
            <a:bodyPr wrap="none" lIns="91430" tIns="45716" rIns="91430" bIns="45716" anchor="ctr"/>
            <a:lstStyle/>
            <a:p>
              <a:endParaRPr lang="en-US"/>
            </a:p>
          </p:txBody>
        </p:sp>
        <p:sp>
          <p:nvSpPr>
            <p:cNvPr id="7" name="AutoShape 5"/>
            <p:cNvSpPr>
              <a:spLocks noChangeAspect="1" noChangeArrowheads="1"/>
            </p:cNvSpPr>
            <p:nvPr/>
          </p:nvSpPr>
          <p:spPr bwMode="auto">
            <a:xfrm rot="10800000">
              <a:off x="1435996" y="3679845"/>
              <a:ext cx="1179513" cy="1120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6600"/>
            </a:solidFill>
            <a:ln w="22225">
              <a:noFill/>
              <a:miter lim="800000"/>
              <a:headEnd/>
              <a:tailEnd/>
            </a:ln>
          </p:spPr>
          <p:txBody>
            <a:bodyPr wrap="none" lIns="91430" tIns="45716" rIns="91430" bIns="45716" anchor="ctr"/>
            <a:lstStyle/>
            <a:p>
              <a:endParaRPr lang="en-US"/>
            </a:p>
          </p:txBody>
        </p:sp>
        <p:sp>
          <p:nvSpPr>
            <p:cNvPr id="8" name="Text Box 6"/>
            <p:cNvSpPr txBox="1">
              <a:spLocks noChangeArrowheads="1"/>
            </p:cNvSpPr>
            <p:nvPr/>
          </p:nvSpPr>
          <p:spPr bwMode="auto">
            <a:xfrm>
              <a:off x="1325579" y="2808431"/>
              <a:ext cx="1736901" cy="280742"/>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200" b="1" u="sng"/>
                <a:t>$100 million revolver</a:t>
              </a:r>
            </a:p>
          </p:txBody>
        </p:sp>
        <p:sp>
          <p:nvSpPr>
            <p:cNvPr id="9" name="Text Box 7"/>
            <p:cNvSpPr txBox="1">
              <a:spLocks noChangeArrowheads="1"/>
            </p:cNvSpPr>
            <p:nvPr/>
          </p:nvSpPr>
          <p:spPr bwMode="auto">
            <a:xfrm>
              <a:off x="2400210" y="3127418"/>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$20M</a:t>
              </a:r>
            </a:p>
          </p:txBody>
        </p:sp>
        <p:sp>
          <p:nvSpPr>
            <p:cNvPr id="10" name="Text Box 8"/>
            <p:cNvSpPr txBox="1">
              <a:spLocks noChangeArrowheads="1"/>
            </p:cNvSpPr>
            <p:nvPr/>
          </p:nvSpPr>
          <p:spPr bwMode="auto">
            <a:xfrm>
              <a:off x="1620748" y="4841918"/>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$40M</a:t>
              </a:r>
            </a:p>
          </p:txBody>
        </p:sp>
        <p:sp>
          <p:nvSpPr>
            <p:cNvPr id="11" name="Text Box 9"/>
            <p:cNvSpPr txBox="1">
              <a:spLocks noChangeArrowheads="1"/>
            </p:cNvSpPr>
            <p:nvPr/>
          </p:nvSpPr>
          <p:spPr bwMode="auto">
            <a:xfrm>
              <a:off x="2434534" y="4527545"/>
              <a:ext cx="563562" cy="400101"/>
            </a:xfrm>
            <a:prstGeom prst="rect">
              <a:avLst/>
            </a:prstGeom>
            <a:noFill/>
            <a:ln w="38100">
              <a:noFill/>
              <a:miter lim="800000"/>
              <a:headEnd/>
              <a:tailEnd/>
            </a:ln>
          </p:spPr>
          <p:txBody>
            <a:bodyPr lIns="91430" tIns="45716" rIns="91430" bIns="45716" anchor="ctr">
              <a:spAutoFit/>
            </a:bodyPr>
            <a:lstStyle/>
            <a:p>
              <a:pPr algn="ctr">
                <a:spcBef>
                  <a:spcPct val="0"/>
                </a:spcBef>
              </a:pPr>
              <a:r>
                <a:rPr lang="en-US" sz="1000" b="1"/>
                <a:t>Repay</a:t>
              </a:r>
            </a:p>
            <a:p>
              <a:pPr algn="ctr">
                <a:spcBef>
                  <a:spcPct val="0"/>
                </a:spcBef>
              </a:pPr>
              <a:r>
                <a:rPr lang="en-US" sz="1000" b="1"/>
                <a:t>$25M</a:t>
              </a:r>
            </a:p>
          </p:txBody>
        </p:sp>
        <p:sp>
          <p:nvSpPr>
            <p:cNvPr id="12" name="Text Box 10"/>
            <p:cNvSpPr txBox="1">
              <a:spLocks noChangeArrowheads="1"/>
            </p:cNvSpPr>
            <p:nvPr/>
          </p:nvSpPr>
          <p:spPr bwMode="auto">
            <a:xfrm>
              <a:off x="2674849" y="3825918"/>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$10M</a:t>
              </a:r>
            </a:p>
          </p:txBody>
        </p:sp>
        <p:sp>
          <p:nvSpPr>
            <p:cNvPr id="13" name="Text Box 11"/>
            <p:cNvSpPr txBox="1">
              <a:spLocks noChangeArrowheads="1"/>
            </p:cNvSpPr>
            <p:nvPr/>
          </p:nvSpPr>
          <p:spPr bwMode="auto">
            <a:xfrm>
              <a:off x="947388" y="3165518"/>
              <a:ext cx="575582"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a:t>
              </a:r>
            </a:p>
            <a:p>
              <a:pPr algn="ctr">
                <a:spcBef>
                  <a:spcPct val="0"/>
                </a:spcBef>
              </a:pPr>
              <a:r>
                <a:rPr lang="en-US" sz="1000" b="1"/>
                <a:t>$25M</a:t>
              </a:r>
            </a:p>
          </p:txBody>
        </p:sp>
        <p:sp>
          <p:nvSpPr>
            <p:cNvPr id="14" name="Text Box 12"/>
            <p:cNvSpPr txBox="1">
              <a:spLocks noChangeArrowheads="1"/>
            </p:cNvSpPr>
            <p:nvPr/>
          </p:nvSpPr>
          <p:spPr bwMode="auto">
            <a:xfrm>
              <a:off x="744188" y="3914819"/>
              <a:ext cx="575582"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dirty="0"/>
                <a:t>Repay</a:t>
              </a:r>
            </a:p>
            <a:p>
              <a:pPr algn="ctr">
                <a:spcBef>
                  <a:spcPct val="0"/>
                </a:spcBef>
              </a:pPr>
              <a:r>
                <a:rPr lang="en-US" sz="1000" b="1" dirty="0"/>
                <a:t>$35M</a:t>
              </a:r>
            </a:p>
          </p:txBody>
        </p:sp>
        <p:sp>
          <p:nvSpPr>
            <p:cNvPr id="15" name="Text Box 13"/>
            <p:cNvSpPr txBox="1">
              <a:spLocks noChangeArrowheads="1"/>
            </p:cNvSpPr>
            <p:nvPr/>
          </p:nvSpPr>
          <p:spPr bwMode="auto">
            <a:xfrm>
              <a:off x="744449" y="4689518"/>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$15M</a:t>
              </a:r>
            </a:p>
          </p:txBody>
        </p:sp>
      </p:grpSp>
      <p:grpSp>
        <p:nvGrpSpPr>
          <p:cNvPr id="16" name="Group 15">
            <a:extLst>
              <a:ext uri="{FF2B5EF4-FFF2-40B4-BE49-F238E27FC236}">
                <a16:creationId xmlns:a16="http://schemas.microsoft.com/office/drawing/2014/main" id="{D6647C19-9D6D-194E-A3EE-71DA9338C7C8}"/>
              </a:ext>
            </a:extLst>
          </p:cNvPr>
          <p:cNvGrpSpPr/>
          <p:nvPr/>
        </p:nvGrpSpPr>
        <p:grpSpPr>
          <a:xfrm>
            <a:off x="5074920" y="2771794"/>
            <a:ext cx="2855016" cy="2691919"/>
            <a:chOff x="5069784" y="2771794"/>
            <a:chExt cx="2855016" cy="2691919"/>
          </a:xfrm>
        </p:grpSpPr>
        <p:sp>
          <p:nvSpPr>
            <p:cNvPr id="28" name="Rectangle 41"/>
            <p:cNvSpPr>
              <a:spLocks noChangeArrowheads="1"/>
            </p:cNvSpPr>
            <p:nvPr/>
          </p:nvSpPr>
          <p:spPr bwMode="auto">
            <a:xfrm>
              <a:off x="5069784" y="2771794"/>
              <a:ext cx="2705100" cy="2565400"/>
            </a:xfrm>
            <a:prstGeom prst="rect">
              <a:avLst/>
            </a:prstGeom>
            <a:solidFill>
              <a:srgbClr val="DDDDDD"/>
            </a:solidFill>
            <a:ln w="9525" algn="ctr">
              <a:solidFill>
                <a:srgbClr val="DDDDDD"/>
              </a:solidFill>
              <a:miter lim="800000"/>
              <a:headEnd/>
              <a:tailEnd/>
            </a:ln>
          </p:spPr>
          <p:txBody>
            <a:bodyPr wrap="none" lIns="0" tIns="0" rIns="182860" bIns="0" anchor="ctr"/>
            <a:lstStyle/>
            <a:p>
              <a:endParaRPr lang="en-US"/>
            </a:p>
          </p:txBody>
        </p:sp>
        <p:graphicFrame>
          <p:nvGraphicFramePr>
            <p:cNvPr id="29" name="Object 27"/>
            <p:cNvGraphicFramePr>
              <a:graphicFrameLocks noChangeAspect="1"/>
            </p:cNvGraphicFramePr>
            <p:nvPr>
              <p:extLst/>
            </p:nvPr>
          </p:nvGraphicFramePr>
          <p:xfrm>
            <a:off x="5193609" y="3063240"/>
            <a:ext cx="2731191" cy="2400473"/>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 Box 29"/>
            <p:cNvSpPr txBox="1">
              <a:spLocks noChangeArrowheads="1"/>
            </p:cNvSpPr>
            <p:nvPr/>
          </p:nvSpPr>
          <p:spPr bwMode="auto">
            <a:xfrm rot="-5400000">
              <a:off x="5020386" y="4221125"/>
              <a:ext cx="1314823"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solidFill>
                    <a:schemeClr val="bg1"/>
                  </a:solidFill>
                </a:rPr>
                <a:t>Draw down $100M</a:t>
              </a:r>
            </a:p>
          </p:txBody>
        </p:sp>
        <p:sp>
          <p:nvSpPr>
            <p:cNvPr id="31" name="Text Box 31"/>
            <p:cNvSpPr txBox="1">
              <a:spLocks noChangeArrowheads="1"/>
            </p:cNvSpPr>
            <p:nvPr/>
          </p:nvSpPr>
          <p:spPr bwMode="auto">
            <a:xfrm rot="-5400000">
              <a:off x="6461302" y="4429882"/>
              <a:ext cx="972990"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 Repay $15M</a:t>
              </a:r>
            </a:p>
          </p:txBody>
        </p:sp>
        <p:sp>
          <p:nvSpPr>
            <p:cNvPr id="32" name="Text Box 32"/>
            <p:cNvSpPr txBox="1">
              <a:spLocks noChangeArrowheads="1"/>
            </p:cNvSpPr>
            <p:nvPr/>
          </p:nvSpPr>
          <p:spPr bwMode="auto">
            <a:xfrm rot="-5400000">
              <a:off x="6111978" y="4403687"/>
              <a:ext cx="1062038" cy="249353"/>
            </a:xfrm>
            <a:prstGeom prst="rect">
              <a:avLst/>
            </a:prstGeom>
            <a:noFill/>
            <a:ln w="38100">
              <a:noFill/>
              <a:miter lim="800000"/>
              <a:headEnd/>
              <a:tailEnd/>
            </a:ln>
          </p:spPr>
          <p:txBody>
            <a:bodyPr lIns="91430" tIns="45716" rIns="91430" bIns="45716" anchor="ctr">
              <a:spAutoFit/>
            </a:bodyPr>
            <a:lstStyle/>
            <a:p>
              <a:pPr algn="ctr">
                <a:spcBef>
                  <a:spcPct val="0"/>
                </a:spcBef>
              </a:pPr>
              <a:r>
                <a:rPr lang="en-US" sz="1000" b="1"/>
                <a:t>Repay $15M</a:t>
              </a:r>
            </a:p>
          </p:txBody>
        </p:sp>
        <p:sp>
          <p:nvSpPr>
            <p:cNvPr id="33" name="Text Box 33"/>
            <p:cNvSpPr txBox="1">
              <a:spLocks noChangeArrowheads="1"/>
            </p:cNvSpPr>
            <p:nvPr/>
          </p:nvSpPr>
          <p:spPr bwMode="auto">
            <a:xfrm rot="-5400000">
              <a:off x="5828421" y="4358445"/>
              <a:ext cx="1044955"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$12.5M</a:t>
              </a:r>
            </a:p>
          </p:txBody>
        </p:sp>
        <p:sp>
          <p:nvSpPr>
            <p:cNvPr id="34" name="Text Box 34"/>
            <p:cNvSpPr txBox="1">
              <a:spLocks noChangeArrowheads="1"/>
            </p:cNvSpPr>
            <p:nvPr/>
          </p:nvSpPr>
          <p:spPr bwMode="auto">
            <a:xfrm rot="-5400000">
              <a:off x="5485521" y="4358445"/>
              <a:ext cx="1044955"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$12.5M</a:t>
              </a:r>
            </a:p>
          </p:txBody>
        </p:sp>
        <p:sp>
          <p:nvSpPr>
            <p:cNvPr id="35" name="Text Box 35"/>
            <p:cNvSpPr txBox="1">
              <a:spLocks noChangeArrowheads="1"/>
            </p:cNvSpPr>
            <p:nvPr/>
          </p:nvSpPr>
          <p:spPr bwMode="auto">
            <a:xfrm rot="-5400000">
              <a:off x="6790444" y="4410832"/>
              <a:ext cx="937007"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$20M</a:t>
              </a:r>
            </a:p>
          </p:txBody>
        </p:sp>
        <p:sp>
          <p:nvSpPr>
            <p:cNvPr id="36" name="Text Box 37"/>
            <p:cNvSpPr txBox="1">
              <a:spLocks noChangeArrowheads="1"/>
            </p:cNvSpPr>
            <p:nvPr/>
          </p:nvSpPr>
          <p:spPr bwMode="auto">
            <a:xfrm rot="-5400000">
              <a:off x="7101594" y="4417181"/>
              <a:ext cx="937007"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$25M</a:t>
              </a:r>
            </a:p>
          </p:txBody>
        </p:sp>
        <p:sp>
          <p:nvSpPr>
            <p:cNvPr id="37" name="Text Box 28"/>
            <p:cNvSpPr txBox="1">
              <a:spLocks noChangeArrowheads="1"/>
            </p:cNvSpPr>
            <p:nvPr/>
          </p:nvSpPr>
          <p:spPr bwMode="auto">
            <a:xfrm>
              <a:off x="5233288" y="2807131"/>
              <a:ext cx="2473349" cy="276991"/>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200" b="1" u="sng" dirty="0"/>
                <a:t>$100 million TLA (Term Loan A)</a:t>
              </a:r>
            </a:p>
          </p:txBody>
        </p:sp>
      </p:grpSp>
      <p:sp>
        <p:nvSpPr>
          <p:cNvPr id="39" name="TextBox 38"/>
          <p:cNvSpPr txBox="1"/>
          <p:nvPr/>
        </p:nvSpPr>
        <p:spPr>
          <a:xfrm>
            <a:off x="717550" y="6579378"/>
            <a:ext cx="2940050" cy="184666"/>
          </a:xfrm>
          <a:prstGeom prst="rect">
            <a:avLst/>
          </a:prstGeom>
          <a:noFill/>
        </p:spPr>
        <p:txBody>
          <a:bodyPr wrap="square" lIns="0" tIns="0" rIns="0" bIns="0" rtlCol="0">
            <a:spAutoFit/>
          </a:bodyPr>
          <a:lstStyle/>
          <a:p>
            <a:r>
              <a:rPr lang="en-US" sz="1200" dirty="0">
                <a:cs typeface="Arial" panose="020B0604020202020204" pitchFamily="34" charset="0"/>
              </a:rPr>
              <a:t>Illustrations:  Thomson Reuters LPC</a:t>
            </a:r>
          </a:p>
        </p:txBody>
      </p:sp>
      <p:sp>
        <p:nvSpPr>
          <p:cNvPr id="40" name="Rectangle 39"/>
          <p:cNvSpPr/>
          <p:nvPr/>
        </p:nvSpPr>
        <p:spPr>
          <a:xfrm>
            <a:off x="762000" y="5446694"/>
            <a:ext cx="4471288" cy="954099"/>
          </a:xfrm>
          <a:prstGeom prst="rect">
            <a:avLst/>
          </a:prstGeom>
        </p:spPr>
        <p:txBody>
          <a:bodyPr wrap="square" lIns="91430" tIns="45716" rIns="91430" bIns="45716">
            <a:spAutoFit/>
          </a:bodyPr>
          <a:lstStyle/>
          <a:p>
            <a:pPr indent="-285720">
              <a:buClr>
                <a:schemeClr val="tx2"/>
              </a:buClr>
              <a:buFont typeface="Arial" panose="020B0604020202020204" pitchFamily="34" charset="0"/>
              <a:buChar char="•"/>
              <a:defRPr/>
            </a:pPr>
            <a:r>
              <a:rPr lang="en-US" sz="1400" dirty="0">
                <a:cs typeface="Arial" panose="020B0604020202020204" pitchFamily="34" charset="0"/>
              </a:rPr>
              <a:t>Unsecured</a:t>
            </a:r>
          </a:p>
          <a:p>
            <a:pPr indent="-285720">
              <a:buClr>
                <a:schemeClr val="tx2"/>
              </a:buClr>
              <a:buFont typeface="Arial" panose="020B0604020202020204" pitchFamily="34" charset="0"/>
              <a:buChar char="•"/>
              <a:defRPr/>
            </a:pPr>
            <a:r>
              <a:rPr lang="en-US" sz="1400" dirty="0">
                <a:cs typeface="Arial" panose="020B0604020202020204" pitchFamily="34" charset="0"/>
              </a:rPr>
              <a:t>GCP (</a:t>
            </a:r>
            <a:r>
              <a:rPr lang="en-US" sz="1200" dirty="0">
                <a:cs typeface="Arial" panose="020B0604020202020204" pitchFamily="34" charset="0"/>
              </a:rPr>
              <a:t>General Corporate Purposes</a:t>
            </a:r>
            <a:r>
              <a:rPr lang="en-US" sz="1400" dirty="0">
                <a:cs typeface="Arial" panose="020B0604020202020204" pitchFamily="34" charset="0"/>
              </a:rPr>
              <a:t>) or CP Backstop</a:t>
            </a:r>
          </a:p>
          <a:p>
            <a:pPr indent="-285720">
              <a:buClr>
                <a:schemeClr val="tx2"/>
              </a:buClr>
              <a:buFont typeface="Arial" panose="020B0604020202020204" pitchFamily="34" charset="0"/>
              <a:buChar char="•"/>
              <a:defRPr/>
            </a:pPr>
            <a:r>
              <a:rPr lang="en-US" sz="1400" dirty="0">
                <a:cs typeface="Arial" panose="020B0604020202020204" pitchFamily="34" charset="0"/>
              </a:rPr>
              <a:t>Supports Letters of Credit</a:t>
            </a:r>
          </a:p>
          <a:p>
            <a:pPr indent="-285720">
              <a:buClr>
                <a:schemeClr val="tx2"/>
              </a:buClr>
              <a:buFont typeface="Arial" panose="020B0604020202020204" pitchFamily="34" charset="0"/>
              <a:buChar char="•"/>
              <a:defRPr/>
            </a:pPr>
            <a:r>
              <a:rPr lang="en-US" sz="1400" dirty="0">
                <a:cs typeface="Arial" panose="020B0604020202020204" pitchFamily="34" charset="0"/>
              </a:rPr>
              <a:t>Insurance/Liquidity/Rainy Day Fund</a:t>
            </a:r>
          </a:p>
        </p:txBody>
      </p:sp>
      <p:sp>
        <p:nvSpPr>
          <p:cNvPr id="41" name="Rectangle 40"/>
          <p:cNvSpPr/>
          <p:nvPr/>
        </p:nvSpPr>
        <p:spPr>
          <a:xfrm>
            <a:off x="5029201" y="5443515"/>
            <a:ext cx="3352800" cy="971603"/>
          </a:xfrm>
          <a:prstGeom prst="rect">
            <a:avLst/>
          </a:prstGeom>
        </p:spPr>
        <p:txBody>
          <a:bodyPr wrap="square" lIns="91430" tIns="45716" rIns="91430" bIns="45716">
            <a:spAutoFit/>
          </a:bodyPr>
          <a:lstStyle/>
          <a:p>
            <a:pPr indent="-285720">
              <a:buClr>
                <a:schemeClr val="tx2"/>
              </a:buClr>
              <a:buFont typeface="Arial" panose="020B0604020202020204" pitchFamily="34" charset="0"/>
              <a:buChar char="•"/>
              <a:defRPr/>
            </a:pPr>
            <a:r>
              <a:rPr lang="en-US" sz="1400" dirty="0">
                <a:cs typeface="Arial" panose="020B0604020202020204" pitchFamily="34" charset="0"/>
              </a:rPr>
              <a:t>Unsecured</a:t>
            </a:r>
          </a:p>
          <a:p>
            <a:pPr indent="-285720">
              <a:buClr>
                <a:schemeClr val="tx2"/>
              </a:buClr>
              <a:buFont typeface="Arial" panose="020B0604020202020204" pitchFamily="34" charset="0"/>
              <a:buChar char="•"/>
              <a:defRPr/>
            </a:pPr>
            <a:r>
              <a:rPr lang="en-US" sz="1400" dirty="0">
                <a:solidFill>
                  <a:schemeClr val="bg2"/>
                </a:solidFill>
                <a:cs typeface="Arial" panose="020B0604020202020204" pitchFamily="34" charset="0"/>
              </a:rPr>
              <a:t>Generally purpose driven (M&amp;A)</a:t>
            </a:r>
          </a:p>
          <a:p>
            <a:pPr indent="-285720">
              <a:buClr>
                <a:schemeClr val="tx2"/>
              </a:buClr>
              <a:buFont typeface="Arial" panose="020B0604020202020204" pitchFamily="34" charset="0"/>
              <a:buChar char="•"/>
              <a:defRPr/>
            </a:pPr>
            <a:r>
              <a:rPr lang="en-US" sz="1400" dirty="0" err="1">
                <a:solidFill>
                  <a:schemeClr val="bg2"/>
                </a:solidFill>
                <a:cs typeface="Arial" panose="020B0604020202020204" pitchFamily="34" charset="0"/>
              </a:rPr>
              <a:t>Prepayable</a:t>
            </a:r>
            <a:r>
              <a:rPr lang="en-US" sz="1400" dirty="0">
                <a:solidFill>
                  <a:schemeClr val="bg2"/>
                </a:solidFill>
                <a:cs typeface="Arial" panose="020B0604020202020204" pitchFamily="34" charset="0"/>
              </a:rPr>
              <a:t> at par</a:t>
            </a:r>
          </a:p>
          <a:p>
            <a:pPr indent="-285720">
              <a:buClr>
                <a:schemeClr val="tx2"/>
              </a:buClr>
              <a:buFont typeface="Arial" panose="020B0604020202020204" pitchFamily="34" charset="0"/>
              <a:buChar char="•"/>
              <a:defRPr/>
            </a:pPr>
            <a:r>
              <a:rPr lang="en-US" sz="1400" dirty="0">
                <a:solidFill>
                  <a:schemeClr val="bg2"/>
                </a:solidFill>
                <a:cs typeface="Arial" panose="020B0604020202020204" pitchFamily="34" charset="0"/>
              </a:rPr>
              <a:t>Amortizes </a:t>
            </a:r>
          </a:p>
        </p:txBody>
      </p:sp>
    </p:spTree>
    <p:extLst>
      <p:ext uri="{BB962C8B-B14F-4D97-AF65-F5344CB8AC3E}">
        <p14:creationId xmlns:p14="http://schemas.microsoft.com/office/powerpoint/2010/main" val="4595125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Structures</a:t>
            </a:r>
          </a:p>
        </p:txBody>
      </p:sp>
      <p:sp>
        <p:nvSpPr>
          <p:cNvPr id="3" name="Rectangle 2"/>
          <p:cNvSpPr/>
          <p:nvPr/>
        </p:nvSpPr>
        <p:spPr>
          <a:xfrm>
            <a:off x="381000" y="1152699"/>
            <a:ext cx="8305800" cy="1514253"/>
          </a:xfrm>
          <a:prstGeom prst="rect">
            <a:avLst/>
          </a:prstGeom>
        </p:spPr>
        <p:txBody>
          <a:bodyPr wrap="square" lIns="91430" tIns="45716" rIns="91430" bIns="45716">
            <a:spAutoFit/>
          </a:bodyPr>
          <a:lstStyle/>
          <a:p>
            <a:pPr>
              <a:spcBef>
                <a:spcPct val="20000"/>
              </a:spcBef>
              <a:buClr>
                <a:schemeClr val="tx2"/>
              </a:buClr>
              <a:defRPr/>
            </a:pPr>
            <a:r>
              <a:rPr lang="en-US" sz="1400" dirty="0">
                <a:cs typeface="Arial" panose="020B0604020202020204" pitchFamily="34" charset="0"/>
              </a:rPr>
              <a:t>Corporate Loans are:</a:t>
            </a:r>
          </a:p>
          <a:p>
            <a:pPr indent="-285720">
              <a:buClr>
                <a:schemeClr val="tx2"/>
              </a:buClr>
              <a:buFont typeface="Arial" panose="020B0604020202020204" pitchFamily="34" charset="0"/>
              <a:buChar char="•"/>
              <a:defRPr/>
            </a:pPr>
            <a:r>
              <a:rPr lang="en-US" sz="1400" dirty="0">
                <a:cs typeface="Arial" panose="020B0604020202020204" pitchFamily="34" charset="0"/>
              </a:rPr>
              <a:t>Floating rate (LIBOR + Credit Spread)</a:t>
            </a:r>
          </a:p>
          <a:p>
            <a:pPr indent="-285720">
              <a:buClr>
                <a:schemeClr val="tx2"/>
              </a:buClr>
              <a:buFont typeface="Arial" panose="020B0604020202020204" pitchFamily="34" charset="0"/>
              <a:buChar char="•"/>
              <a:defRPr/>
            </a:pPr>
            <a:r>
              <a:rPr lang="en-US" sz="1400" dirty="0">
                <a:cs typeface="Arial" panose="020B0604020202020204" pitchFamily="34" charset="0"/>
              </a:rPr>
              <a:t>Generally 1 (or 364-days) to 8 years in Tenor</a:t>
            </a:r>
          </a:p>
          <a:p>
            <a:pPr>
              <a:spcBef>
                <a:spcPct val="20000"/>
              </a:spcBef>
              <a:buClr>
                <a:schemeClr val="tx2"/>
              </a:buClr>
              <a:defRPr/>
            </a:pPr>
            <a:endParaRPr lang="en-US" sz="1400" dirty="0">
              <a:cs typeface="Arial" panose="020B0604020202020204" pitchFamily="34" charset="0"/>
            </a:endParaRPr>
          </a:p>
          <a:p>
            <a:pPr>
              <a:spcBef>
                <a:spcPct val="20000"/>
              </a:spcBef>
              <a:buClr>
                <a:schemeClr val="tx2"/>
              </a:buClr>
              <a:defRPr/>
            </a:pPr>
            <a:endParaRPr lang="en-US" sz="1400" dirty="0">
              <a:cs typeface="Arial" panose="020B0604020202020204" pitchFamily="34" charset="0"/>
            </a:endParaRPr>
          </a:p>
          <a:p>
            <a:pPr>
              <a:spcBef>
                <a:spcPct val="20000"/>
              </a:spcBef>
              <a:buClr>
                <a:schemeClr val="tx2"/>
              </a:buClr>
              <a:defRPr/>
            </a:pPr>
            <a:r>
              <a:rPr lang="en-US" sz="1400" b="1" u="sng" dirty="0">
                <a:solidFill>
                  <a:srgbClr val="0070C0"/>
                </a:solidFill>
                <a:cs typeface="Arial" panose="020B0604020202020204" pitchFamily="34" charset="0"/>
              </a:rPr>
              <a:t>Non</a:t>
            </a:r>
            <a:r>
              <a:rPr lang="en-US" sz="1400" b="1" u="sng" dirty="0">
                <a:cs typeface="Arial" panose="020B0604020202020204" pitchFamily="34" charset="0"/>
              </a:rPr>
              <a:t> Investment Grade </a:t>
            </a:r>
            <a:r>
              <a:rPr lang="en-US" sz="1400" dirty="0">
                <a:cs typeface="Arial" panose="020B0604020202020204" pitchFamily="34" charset="0"/>
              </a:rPr>
              <a:t>(corporate ratings of </a:t>
            </a:r>
            <a:r>
              <a:rPr lang="en-US" sz="1400" dirty="0">
                <a:solidFill>
                  <a:srgbClr val="0070C0"/>
                </a:solidFill>
                <a:cs typeface="Arial" panose="020B0604020202020204" pitchFamily="34" charset="0"/>
              </a:rPr>
              <a:t>BB+/Ba1 and lower</a:t>
            </a:r>
            <a:r>
              <a:rPr lang="en-US" sz="1400" dirty="0">
                <a:cs typeface="Arial" panose="020B0604020202020204" pitchFamily="34" charset="0"/>
              </a:rPr>
              <a:t>) Structures:</a:t>
            </a:r>
          </a:p>
        </p:txBody>
      </p:sp>
      <p:grpSp>
        <p:nvGrpSpPr>
          <p:cNvPr id="16" name="Group 15">
            <a:extLst>
              <a:ext uri="{FF2B5EF4-FFF2-40B4-BE49-F238E27FC236}">
                <a16:creationId xmlns:a16="http://schemas.microsoft.com/office/drawing/2014/main" id="{A1FD87FC-2634-034C-AA6A-61AC63BA00D8}"/>
              </a:ext>
            </a:extLst>
          </p:cNvPr>
          <p:cNvGrpSpPr/>
          <p:nvPr/>
        </p:nvGrpSpPr>
        <p:grpSpPr>
          <a:xfrm>
            <a:off x="744188" y="2766256"/>
            <a:ext cx="2812110" cy="2565400"/>
            <a:chOff x="744188" y="2766256"/>
            <a:chExt cx="2812110" cy="2565400"/>
          </a:xfrm>
        </p:grpSpPr>
        <p:sp>
          <p:nvSpPr>
            <p:cNvPr id="5" name="Rectangle 38"/>
            <p:cNvSpPr>
              <a:spLocks noChangeArrowheads="1"/>
            </p:cNvSpPr>
            <p:nvPr/>
          </p:nvSpPr>
          <p:spPr bwMode="auto">
            <a:xfrm>
              <a:off x="800996" y="2766256"/>
              <a:ext cx="2705100" cy="2565400"/>
            </a:xfrm>
            <a:prstGeom prst="rect">
              <a:avLst/>
            </a:prstGeom>
            <a:solidFill>
              <a:srgbClr val="DDDDDD"/>
            </a:solidFill>
            <a:ln w="9525" algn="ctr">
              <a:solidFill>
                <a:srgbClr val="DDDDDD"/>
              </a:solidFill>
              <a:miter lim="800000"/>
              <a:headEnd/>
              <a:tailEnd/>
            </a:ln>
          </p:spPr>
          <p:txBody>
            <a:bodyPr wrap="none" lIns="0" tIns="0" rIns="182860" bIns="0" anchor="ctr"/>
            <a:lstStyle/>
            <a:p>
              <a:endParaRPr lang="en-US"/>
            </a:p>
          </p:txBody>
        </p:sp>
        <p:sp>
          <p:nvSpPr>
            <p:cNvPr id="6" name="AutoShape 4"/>
            <p:cNvSpPr>
              <a:spLocks noChangeAspect="1" noChangeArrowheads="1"/>
            </p:cNvSpPr>
            <p:nvPr/>
          </p:nvSpPr>
          <p:spPr bwMode="auto">
            <a:xfrm>
              <a:off x="1423297" y="3286957"/>
              <a:ext cx="1179513" cy="1120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6600"/>
            </a:solidFill>
            <a:ln w="22225">
              <a:noFill/>
              <a:miter lim="800000"/>
              <a:headEnd/>
              <a:tailEnd/>
            </a:ln>
          </p:spPr>
          <p:txBody>
            <a:bodyPr wrap="none" lIns="91430" tIns="45716" rIns="91430" bIns="45716" anchor="ctr"/>
            <a:lstStyle/>
            <a:p>
              <a:endParaRPr lang="en-US"/>
            </a:p>
          </p:txBody>
        </p:sp>
        <p:sp>
          <p:nvSpPr>
            <p:cNvPr id="7" name="AutoShape 5"/>
            <p:cNvSpPr>
              <a:spLocks noChangeAspect="1" noChangeArrowheads="1"/>
            </p:cNvSpPr>
            <p:nvPr/>
          </p:nvSpPr>
          <p:spPr bwMode="auto">
            <a:xfrm rot="10800000">
              <a:off x="1435996" y="3674307"/>
              <a:ext cx="1179513" cy="11207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6600"/>
            </a:solidFill>
            <a:ln w="22225">
              <a:noFill/>
              <a:miter lim="800000"/>
              <a:headEnd/>
              <a:tailEnd/>
            </a:ln>
          </p:spPr>
          <p:txBody>
            <a:bodyPr wrap="none" lIns="91430" tIns="45716" rIns="91430" bIns="45716" anchor="ctr"/>
            <a:lstStyle/>
            <a:p>
              <a:endParaRPr lang="en-US"/>
            </a:p>
          </p:txBody>
        </p:sp>
        <p:sp>
          <p:nvSpPr>
            <p:cNvPr id="8" name="Text Box 6"/>
            <p:cNvSpPr txBox="1">
              <a:spLocks noChangeArrowheads="1"/>
            </p:cNvSpPr>
            <p:nvPr/>
          </p:nvSpPr>
          <p:spPr bwMode="auto">
            <a:xfrm>
              <a:off x="1325579" y="2802893"/>
              <a:ext cx="1736901" cy="280742"/>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200" b="1" u="sng"/>
                <a:t>$100 million revolver</a:t>
              </a:r>
            </a:p>
          </p:txBody>
        </p:sp>
        <p:sp>
          <p:nvSpPr>
            <p:cNvPr id="9" name="Text Box 7"/>
            <p:cNvSpPr txBox="1">
              <a:spLocks noChangeArrowheads="1"/>
            </p:cNvSpPr>
            <p:nvPr/>
          </p:nvSpPr>
          <p:spPr bwMode="auto">
            <a:xfrm>
              <a:off x="2400210" y="3121881"/>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$20M</a:t>
              </a:r>
            </a:p>
          </p:txBody>
        </p:sp>
        <p:sp>
          <p:nvSpPr>
            <p:cNvPr id="10" name="Text Box 8"/>
            <p:cNvSpPr txBox="1">
              <a:spLocks noChangeArrowheads="1"/>
            </p:cNvSpPr>
            <p:nvPr/>
          </p:nvSpPr>
          <p:spPr bwMode="auto">
            <a:xfrm>
              <a:off x="1620748" y="4836381"/>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$40M</a:t>
              </a:r>
            </a:p>
          </p:txBody>
        </p:sp>
        <p:sp>
          <p:nvSpPr>
            <p:cNvPr id="11" name="Text Box 9"/>
            <p:cNvSpPr txBox="1">
              <a:spLocks noChangeArrowheads="1"/>
            </p:cNvSpPr>
            <p:nvPr/>
          </p:nvSpPr>
          <p:spPr bwMode="auto">
            <a:xfrm>
              <a:off x="2434534" y="4522006"/>
              <a:ext cx="563562" cy="400101"/>
            </a:xfrm>
            <a:prstGeom prst="rect">
              <a:avLst/>
            </a:prstGeom>
            <a:noFill/>
            <a:ln w="38100">
              <a:noFill/>
              <a:miter lim="800000"/>
              <a:headEnd/>
              <a:tailEnd/>
            </a:ln>
          </p:spPr>
          <p:txBody>
            <a:bodyPr lIns="91430" tIns="45716" rIns="91430" bIns="45716" anchor="ctr">
              <a:spAutoFit/>
            </a:bodyPr>
            <a:lstStyle/>
            <a:p>
              <a:pPr algn="ctr">
                <a:spcBef>
                  <a:spcPct val="0"/>
                </a:spcBef>
              </a:pPr>
              <a:r>
                <a:rPr lang="en-US" sz="1000" b="1"/>
                <a:t>Repay</a:t>
              </a:r>
            </a:p>
            <a:p>
              <a:pPr algn="ctr">
                <a:spcBef>
                  <a:spcPct val="0"/>
                </a:spcBef>
              </a:pPr>
              <a:r>
                <a:rPr lang="en-US" sz="1000" b="1"/>
                <a:t>$25M</a:t>
              </a:r>
            </a:p>
          </p:txBody>
        </p:sp>
        <p:sp>
          <p:nvSpPr>
            <p:cNvPr id="12" name="Text Box 10"/>
            <p:cNvSpPr txBox="1">
              <a:spLocks noChangeArrowheads="1"/>
            </p:cNvSpPr>
            <p:nvPr/>
          </p:nvSpPr>
          <p:spPr bwMode="auto">
            <a:xfrm>
              <a:off x="2674849" y="3820381"/>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$10M</a:t>
              </a:r>
            </a:p>
          </p:txBody>
        </p:sp>
        <p:sp>
          <p:nvSpPr>
            <p:cNvPr id="13" name="Text Box 11"/>
            <p:cNvSpPr txBox="1">
              <a:spLocks noChangeArrowheads="1"/>
            </p:cNvSpPr>
            <p:nvPr/>
          </p:nvSpPr>
          <p:spPr bwMode="auto">
            <a:xfrm>
              <a:off x="947388" y="3159980"/>
              <a:ext cx="575582"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a:t>
              </a:r>
            </a:p>
            <a:p>
              <a:pPr algn="ctr">
                <a:spcBef>
                  <a:spcPct val="0"/>
                </a:spcBef>
              </a:pPr>
              <a:r>
                <a:rPr lang="en-US" sz="1000" b="1"/>
                <a:t>$25M</a:t>
              </a:r>
            </a:p>
          </p:txBody>
        </p:sp>
        <p:sp>
          <p:nvSpPr>
            <p:cNvPr id="14" name="Text Box 12"/>
            <p:cNvSpPr txBox="1">
              <a:spLocks noChangeArrowheads="1"/>
            </p:cNvSpPr>
            <p:nvPr/>
          </p:nvSpPr>
          <p:spPr bwMode="auto">
            <a:xfrm>
              <a:off x="744188" y="3909281"/>
              <a:ext cx="575582"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dirty="0"/>
                <a:t>Repay</a:t>
              </a:r>
            </a:p>
            <a:p>
              <a:pPr algn="ctr">
                <a:spcBef>
                  <a:spcPct val="0"/>
                </a:spcBef>
              </a:pPr>
              <a:r>
                <a:rPr lang="en-US" sz="1000" b="1" dirty="0"/>
                <a:t>$35M</a:t>
              </a:r>
            </a:p>
          </p:txBody>
        </p:sp>
        <p:sp>
          <p:nvSpPr>
            <p:cNvPr id="15" name="Text Box 13"/>
            <p:cNvSpPr txBox="1">
              <a:spLocks noChangeArrowheads="1"/>
            </p:cNvSpPr>
            <p:nvPr/>
          </p:nvSpPr>
          <p:spPr bwMode="auto">
            <a:xfrm>
              <a:off x="744449" y="4683981"/>
              <a:ext cx="881449" cy="406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Draw down</a:t>
              </a:r>
            </a:p>
            <a:p>
              <a:pPr algn="ctr">
                <a:spcBef>
                  <a:spcPct val="0"/>
                </a:spcBef>
              </a:pPr>
              <a:r>
                <a:rPr lang="en-US" sz="1000" b="1"/>
                <a:t>$15M</a:t>
              </a:r>
            </a:p>
          </p:txBody>
        </p:sp>
      </p:grpSp>
      <p:sp>
        <p:nvSpPr>
          <p:cNvPr id="40" name="Rectangle 39"/>
          <p:cNvSpPr/>
          <p:nvPr/>
        </p:nvSpPr>
        <p:spPr>
          <a:xfrm>
            <a:off x="762000" y="5441156"/>
            <a:ext cx="3352800" cy="971603"/>
          </a:xfrm>
          <a:prstGeom prst="rect">
            <a:avLst/>
          </a:prstGeom>
        </p:spPr>
        <p:txBody>
          <a:bodyPr wrap="square" lIns="91430" tIns="45716" rIns="91430" bIns="45716">
            <a:spAutoFit/>
          </a:bodyPr>
          <a:lstStyle/>
          <a:p>
            <a:pPr indent="-285720">
              <a:buClr>
                <a:schemeClr val="tx2"/>
              </a:buClr>
              <a:buFont typeface="Arial" panose="020B0604020202020204" pitchFamily="34" charset="0"/>
              <a:buChar char="•"/>
              <a:defRPr/>
            </a:pPr>
            <a:r>
              <a:rPr lang="en-US" sz="1400" dirty="0">
                <a:solidFill>
                  <a:srgbClr val="0070C0"/>
                </a:solidFill>
                <a:cs typeface="Arial" panose="020B0604020202020204" pitchFamily="34" charset="0"/>
              </a:rPr>
              <a:t>Secured</a:t>
            </a:r>
          </a:p>
          <a:p>
            <a:pPr indent="-285720">
              <a:buClr>
                <a:schemeClr val="tx2"/>
              </a:buClr>
              <a:buFont typeface="Arial" panose="020B0604020202020204" pitchFamily="34" charset="0"/>
              <a:buChar char="•"/>
              <a:defRPr/>
            </a:pPr>
            <a:r>
              <a:rPr lang="en-US" sz="1400" dirty="0">
                <a:cs typeface="Arial" panose="020B0604020202020204" pitchFamily="34" charset="0"/>
              </a:rPr>
              <a:t>GCP and Working Capital</a:t>
            </a:r>
          </a:p>
          <a:p>
            <a:pPr indent="-285720">
              <a:buClr>
                <a:schemeClr val="tx2"/>
              </a:buClr>
              <a:buFont typeface="Arial" panose="020B0604020202020204" pitchFamily="34" charset="0"/>
              <a:buChar char="•"/>
              <a:defRPr/>
            </a:pPr>
            <a:r>
              <a:rPr lang="en-US" sz="1400" dirty="0">
                <a:cs typeface="Arial" panose="020B0604020202020204" pitchFamily="34" charset="0"/>
              </a:rPr>
              <a:t>Supports Letters of Credit</a:t>
            </a:r>
          </a:p>
          <a:p>
            <a:pPr indent="-285720">
              <a:buClr>
                <a:schemeClr val="tx2"/>
              </a:buClr>
              <a:buFont typeface="Arial" panose="020B0604020202020204" pitchFamily="34" charset="0"/>
              <a:buChar char="•"/>
              <a:defRPr/>
            </a:pPr>
            <a:r>
              <a:rPr lang="en-US" sz="1400" dirty="0">
                <a:solidFill>
                  <a:srgbClr val="0070C0"/>
                </a:solidFill>
                <a:cs typeface="Arial" panose="020B0604020202020204" pitchFamily="34" charset="0"/>
              </a:rPr>
              <a:t>Liquidity</a:t>
            </a:r>
          </a:p>
        </p:txBody>
      </p:sp>
      <p:sp>
        <p:nvSpPr>
          <p:cNvPr id="41" name="Rectangle 40"/>
          <p:cNvSpPr/>
          <p:nvPr/>
        </p:nvSpPr>
        <p:spPr>
          <a:xfrm>
            <a:off x="5029201" y="5437977"/>
            <a:ext cx="3352800" cy="1191423"/>
          </a:xfrm>
          <a:prstGeom prst="rect">
            <a:avLst/>
          </a:prstGeom>
        </p:spPr>
        <p:txBody>
          <a:bodyPr wrap="square" lIns="91430" tIns="45716" rIns="91430" bIns="45716">
            <a:spAutoFit/>
          </a:bodyPr>
          <a:lstStyle/>
          <a:p>
            <a:pPr indent="-285720">
              <a:buClr>
                <a:schemeClr val="tx2"/>
              </a:buClr>
              <a:buFont typeface="Arial" panose="020B0604020202020204" pitchFamily="34" charset="0"/>
              <a:buChar char="•"/>
              <a:defRPr/>
            </a:pPr>
            <a:r>
              <a:rPr lang="en-US" sz="1400" dirty="0">
                <a:cs typeface="Arial" panose="020B0604020202020204" pitchFamily="34" charset="0"/>
              </a:rPr>
              <a:t>Secured</a:t>
            </a:r>
          </a:p>
          <a:p>
            <a:pPr indent="-285720">
              <a:buClr>
                <a:schemeClr val="tx2"/>
              </a:buClr>
              <a:buFont typeface="Arial" panose="020B0604020202020204" pitchFamily="34" charset="0"/>
              <a:buChar char="•"/>
              <a:defRPr/>
            </a:pPr>
            <a:r>
              <a:rPr lang="en-US" sz="1400" dirty="0">
                <a:solidFill>
                  <a:schemeClr val="bg2"/>
                </a:solidFill>
                <a:cs typeface="Arial" panose="020B0604020202020204" pitchFamily="34" charset="0"/>
              </a:rPr>
              <a:t>Generally purpose driven (M&amp;A)</a:t>
            </a:r>
          </a:p>
          <a:p>
            <a:pPr indent="-285720">
              <a:buClr>
                <a:schemeClr val="tx2"/>
              </a:buClr>
              <a:buFont typeface="Arial" panose="020B0604020202020204" pitchFamily="34" charset="0"/>
              <a:buChar char="•"/>
              <a:defRPr/>
            </a:pPr>
            <a:r>
              <a:rPr lang="en-US" sz="1400" dirty="0">
                <a:solidFill>
                  <a:schemeClr val="bg2"/>
                </a:solidFill>
                <a:cs typeface="Arial" panose="020B0604020202020204" pitchFamily="34" charset="0"/>
              </a:rPr>
              <a:t>May be prepayment penalties</a:t>
            </a:r>
          </a:p>
          <a:p>
            <a:pPr>
              <a:buClr>
                <a:schemeClr val="tx2"/>
              </a:buClr>
              <a:defRPr/>
            </a:pPr>
            <a:r>
              <a:rPr lang="en-US" sz="1400" dirty="0">
                <a:solidFill>
                  <a:schemeClr val="bg2"/>
                </a:solidFill>
                <a:cs typeface="Arial" panose="020B0604020202020204" pitchFamily="34" charset="0"/>
              </a:rPr>
              <a:t>         (generally only in years 1-3)</a:t>
            </a:r>
          </a:p>
          <a:p>
            <a:pPr indent="-285720">
              <a:buClr>
                <a:schemeClr val="tx2"/>
              </a:buClr>
              <a:buFont typeface="Arial" panose="020B0604020202020204" pitchFamily="34" charset="0"/>
              <a:buChar char="•"/>
              <a:defRPr/>
            </a:pPr>
            <a:r>
              <a:rPr lang="en-US" sz="1400" dirty="0">
                <a:solidFill>
                  <a:schemeClr val="bg2"/>
                </a:solidFill>
                <a:cs typeface="Arial" panose="020B0604020202020204" pitchFamily="34" charset="0"/>
              </a:rPr>
              <a:t>Amortizes at 1% per annum</a:t>
            </a:r>
          </a:p>
        </p:txBody>
      </p:sp>
      <p:grpSp>
        <p:nvGrpSpPr>
          <p:cNvPr id="4" name="Group 3">
            <a:extLst>
              <a:ext uri="{FF2B5EF4-FFF2-40B4-BE49-F238E27FC236}">
                <a16:creationId xmlns:a16="http://schemas.microsoft.com/office/drawing/2014/main" id="{92A442CB-8AC2-2F44-BF7D-C6730BE6A36D}"/>
              </a:ext>
            </a:extLst>
          </p:cNvPr>
          <p:cNvGrpSpPr/>
          <p:nvPr/>
        </p:nvGrpSpPr>
        <p:grpSpPr>
          <a:xfrm>
            <a:off x="5029200" y="2800989"/>
            <a:ext cx="2905079" cy="2679874"/>
            <a:chOff x="5095922" y="2800989"/>
            <a:chExt cx="2905079" cy="2679874"/>
          </a:xfrm>
        </p:grpSpPr>
        <p:sp>
          <p:nvSpPr>
            <p:cNvPr id="52" name="Rectangle 43"/>
            <p:cNvSpPr>
              <a:spLocks noChangeArrowheads="1"/>
            </p:cNvSpPr>
            <p:nvPr/>
          </p:nvSpPr>
          <p:spPr bwMode="auto">
            <a:xfrm>
              <a:off x="5145984" y="2800989"/>
              <a:ext cx="2705100" cy="2565400"/>
            </a:xfrm>
            <a:prstGeom prst="rect">
              <a:avLst/>
            </a:prstGeom>
            <a:solidFill>
              <a:srgbClr val="DDDDDD"/>
            </a:solidFill>
            <a:ln w="9525" algn="ctr">
              <a:solidFill>
                <a:srgbClr val="DDDDDD"/>
              </a:solidFill>
              <a:miter lim="800000"/>
              <a:headEnd/>
              <a:tailEnd/>
            </a:ln>
          </p:spPr>
          <p:txBody>
            <a:bodyPr wrap="none" lIns="0" tIns="0" rIns="182860" bIns="0" anchor="ctr"/>
            <a:lstStyle/>
            <a:p>
              <a:endParaRPr lang="en-US"/>
            </a:p>
          </p:txBody>
        </p:sp>
        <p:graphicFrame>
          <p:nvGraphicFramePr>
            <p:cNvPr id="53" name="Object 44"/>
            <p:cNvGraphicFramePr>
              <a:graphicFrameLocks noChangeAspect="1"/>
            </p:cNvGraphicFramePr>
            <p:nvPr>
              <p:extLst/>
            </p:nvPr>
          </p:nvGraphicFramePr>
          <p:xfrm>
            <a:off x="5269810" y="3080390"/>
            <a:ext cx="2731191" cy="2400473"/>
          </p:xfrm>
          <a:graphic>
            <a:graphicData uri="http://schemas.openxmlformats.org/drawingml/2006/chart">
              <c:chart xmlns:c="http://schemas.openxmlformats.org/drawingml/2006/chart" xmlns:r="http://schemas.openxmlformats.org/officeDocument/2006/relationships" r:id="rId3"/>
            </a:graphicData>
          </a:graphic>
        </p:graphicFrame>
        <p:sp>
          <p:nvSpPr>
            <p:cNvPr id="54" name="Text Box 45"/>
            <p:cNvSpPr txBox="1">
              <a:spLocks noChangeArrowheads="1"/>
            </p:cNvSpPr>
            <p:nvPr/>
          </p:nvSpPr>
          <p:spPr bwMode="auto">
            <a:xfrm rot="-5400000">
              <a:off x="5096586" y="4250320"/>
              <a:ext cx="1314823"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solidFill>
                    <a:schemeClr val="bg1"/>
                  </a:solidFill>
                </a:rPr>
                <a:t>Draw down $100M</a:t>
              </a:r>
            </a:p>
          </p:txBody>
        </p:sp>
        <p:sp>
          <p:nvSpPr>
            <p:cNvPr id="55" name="Text Box 46"/>
            <p:cNvSpPr txBox="1">
              <a:spLocks noChangeArrowheads="1"/>
            </p:cNvSpPr>
            <p:nvPr/>
          </p:nvSpPr>
          <p:spPr bwMode="auto">
            <a:xfrm rot="-5400000">
              <a:off x="4464236" y="3966951"/>
              <a:ext cx="1512725"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dirty="0" err="1"/>
                <a:t>Outstandings</a:t>
              </a:r>
              <a:r>
                <a:rPr lang="en-US" sz="1000" b="1" dirty="0"/>
                <a:t> ($Mils.)</a:t>
              </a:r>
            </a:p>
          </p:txBody>
        </p:sp>
        <p:sp>
          <p:nvSpPr>
            <p:cNvPr id="56" name="Text Box 47"/>
            <p:cNvSpPr txBox="1">
              <a:spLocks noChangeArrowheads="1"/>
            </p:cNvSpPr>
            <p:nvPr/>
          </p:nvSpPr>
          <p:spPr bwMode="auto">
            <a:xfrm rot="-5400000">
              <a:off x="6414735" y="4497176"/>
              <a:ext cx="901024"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 Repay $1M</a:t>
              </a:r>
            </a:p>
          </p:txBody>
        </p:sp>
        <p:sp>
          <p:nvSpPr>
            <p:cNvPr id="57" name="Text Box 48"/>
            <p:cNvSpPr txBox="1">
              <a:spLocks noChangeArrowheads="1"/>
            </p:cNvSpPr>
            <p:nvPr/>
          </p:nvSpPr>
          <p:spPr bwMode="auto">
            <a:xfrm rot="-5400000">
              <a:off x="6035778" y="4477332"/>
              <a:ext cx="1062038" cy="249353"/>
            </a:xfrm>
            <a:prstGeom prst="rect">
              <a:avLst/>
            </a:prstGeom>
            <a:noFill/>
            <a:ln w="38100">
              <a:noFill/>
              <a:miter lim="800000"/>
              <a:headEnd/>
              <a:tailEnd/>
            </a:ln>
          </p:spPr>
          <p:txBody>
            <a:bodyPr lIns="91430" tIns="45716" rIns="91430" bIns="45716" anchor="ctr">
              <a:spAutoFit/>
            </a:bodyPr>
            <a:lstStyle/>
            <a:p>
              <a:pPr algn="ctr">
                <a:spcBef>
                  <a:spcPct val="0"/>
                </a:spcBef>
              </a:pPr>
              <a:r>
                <a:rPr lang="en-US" sz="1000" b="1"/>
                <a:t>Repay $1M</a:t>
              </a:r>
            </a:p>
          </p:txBody>
        </p:sp>
        <p:sp>
          <p:nvSpPr>
            <p:cNvPr id="58" name="Text Box 49"/>
            <p:cNvSpPr txBox="1">
              <a:spLocks noChangeArrowheads="1"/>
            </p:cNvSpPr>
            <p:nvPr/>
          </p:nvSpPr>
          <p:spPr bwMode="auto">
            <a:xfrm rot="-5400000">
              <a:off x="5854876" y="4478126"/>
              <a:ext cx="865042"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$1M</a:t>
              </a:r>
            </a:p>
          </p:txBody>
        </p:sp>
        <p:sp>
          <p:nvSpPr>
            <p:cNvPr id="59" name="Text Box 50"/>
            <p:cNvSpPr txBox="1">
              <a:spLocks noChangeArrowheads="1"/>
            </p:cNvSpPr>
            <p:nvPr/>
          </p:nvSpPr>
          <p:spPr bwMode="auto">
            <a:xfrm rot="-5400000">
              <a:off x="5600876" y="4478126"/>
              <a:ext cx="865042"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$1M</a:t>
              </a:r>
            </a:p>
          </p:txBody>
        </p:sp>
        <p:sp>
          <p:nvSpPr>
            <p:cNvPr id="60" name="Text Box 51"/>
            <p:cNvSpPr txBox="1">
              <a:spLocks noChangeArrowheads="1"/>
            </p:cNvSpPr>
            <p:nvPr/>
          </p:nvSpPr>
          <p:spPr bwMode="auto">
            <a:xfrm rot="-5400000">
              <a:off x="6699427" y="4478126"/>
              <a:ext cx="865042"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$1M</a:t>
              </a:r>
            </a:p>
          </p:txBody>
        </p:sp>
        <p:sp>
          <p:nvSpPr>
            <p:cNvPr id="61" name="Text Box 52"/>
            <p:cNvSpPr txBox="1">
              <a:spLocks noChangeArrowheads="1"/>
            </p:cNvSpPr>
            <p:nvPr/>
          </p:nvSpPr>
          <p:spPr bwMode="auto">
            <a:xfrm rot="-5400000">
              <a:off x="7190494" y="4451139"/>
              <a:ext cx="937007"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$94M</a:t>
              </a:r>
            </a:p>
          </p:txBody>
        </p:sp>
        <p:sp>
          <p:nvSpPr>
            <p:cNvPr id="62" name="Text Box 53"/>
            <p:cNvSpPr txBox="1">
              <a:spLocks noChangeArrowheads="1"/>
            </p:cNvSpPr>
            <p:nvPr/>
          </p:nvSpPr>
          <p:spPr bwMode="auto">
            <a:xfrm rot="-5400000">
              <a:off x="6972476" y="4478126"/>
              <a:ext cx="865042" cy="249353"/>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000" b="1"/>
                <a:t>Repay $1M</a:t>
              </a:r>
            </a:p>
          </p:txBody>
        </p:sp>
        <p:sp>
          <p:nvSpPr>
            <p:cNvPr id="63" name="Text Box 54"/>
            <p:cNvSpPr txBox="1">
              <a:spLocks noChangeArrowheads="1"/>
            </p:cNvSpPr>
            <p:nvPr/>
          </p:nvSpPr>
          <p:spPr bwMode="auto">
            <a:xfrm>
              <a:off x="5841708" y="2834451"/>
              <a:ext cx="1434303" cy="280742"/>
            </a:xfrm>
            <a:prstGeom prst="rect">
              <a:avLst/>
            </a:prstGeom>
            <a:noFill/>
            <a:ln w="38100">
              <a:noFill/>
              <a:miter lim="800000"/>
              <a:headEnd/>
              <a:tailEnd/>
            </a:ln>
          </p:spPr>
          <p:txBody>
            <a:bodyPr wrap="none" lIns="91430" tIns="45716" rIns="91430" bIns="45716" anchor="ctr">
              <a:spAutoFit/>
            </a:bodyPr>
            <a:lstStyle/>
            <a:p>
              <a:pPr algn="ctr">
                <a:spcBef>
                  <a:spcPct val="0"/>
                </a:spcBef>
              </a:pPr>
              <a:r>
                <a:rPr lang="en-US" sz="1200" b="1" u="sng" dirty="0"/>
                <a:t>$100 million TL</a:t>
              </a:r>
              <a:r>
                <a:rPr lang="en-US" sz="1200" b="1" u="sng" dirty="0">
                  <a:solidFill>
                    <a:srgbClr val="0070C0"/>
                  </a:solidFill>
                </a:rPr>
                <a:t>B</a:t>
              </a:r>
            </a:p>
          </p:txBody>
        </p:sp>
      </p:grpSp>
      <p:sp>
        <p:nvSpPr>
          <p:cNvPr id="64" name="TextBox 63"/>
          <p:cNvSpPr txBox="1"/>
          <p:nvPr/>
        </p:nvSpPr>
        <p:spPr>
          <a:xfrm>
            <a:off x="717550" y="6579378"/>
            <a:ext cx="2940050" cy="184666"/>
          </a:xfrm>
          <a:prstGeom prst="rect">
            <a:avLst/>
          </a:prstGeom>
          <a:noFill/>
        </p:spPr>
        <p:txBody>
          <a:bodyPr wrap="square" lIns="0" tIns="0" rIns="0" bIns="0" rtlCol="0">
            <a:spAutoFit/>
          </a:bodyPr>
          <a:lstStyle/>
          <a:p>
            <a:r>
              <a:rPr lang="en-US" sz="1200" dirty="0">
                <a:cs typeface="Arial" panose="020B0604020202020204" pitchFamily="34" charset="0"/>
              </a:rPr>
              <a:t>Illustrations:  Thomson Reuters LPC</a:t>
            </a:r>
          </a:p>
        </p:txBody>
      </p:sp>
    </p:spTree>
    <p:extLst>
      <p:ext uri="{BB962C8B-B14F-4D97-AF65-F5344CB8AC3E}">
        <p14:creationId xmlns:p14="http://schemas.microsoft.com/office/powerpoint/2010/main" val="14814111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274320"/>
            <a:ext cx="8220456" cy="307777"/>
          </a:xfrm>
          <a:noFill/>
        </p:spPr>
        <p:txBody>
          <a:bodyPr/>
          <a:lstStyle/>
          <a:p>
            <a:r>
              <a:rPr lang="en-US" b="0" dirty="0"/>
              <a:t>Corporate Loans – Leveraged Loans as an Asset Class</a:t>
            </a:r>
          </a:p>
        </p:txBody>
      </p:sp>
      <p:pic>
        <p:nvPicPr>
          <p:cNvPr id="4" name="Picture 3"/>
          <p:cNvPicPr>
            <a:picLocks noChangeAspect="1" noChangeArrowheads="1"/>
          </p:cNvPicPr>
          <p:nvPr/>
        </p:nvPicPr>
        <p:blipFill>
          <a:blip r:embed="rId3" cstate="print"/>
          <a:srcRect/>
          <a:stretch>
            <a:fillRect/>
          </a:stretch>
        </p:blipFill>
        <p:spPr bwMode="auto">
          <a:xfrm>
            <a:off x="320396" y="2286001"/>
            <a:ext cx="4327805" cy="4055477"/>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4638016" y="2819401"/>
            <a:ext cx="4201184" cy="2812480"/>
          </a:xfrm>
          <a:prstGeom prst="rect">
            <a:avLst/>
          </a:prstGeom>
          <a:noFill/>
          <a:ln w="9525">
            <a:noFill/>
            <a:miter lim="800000"/>
            <a:headEnd/>
            <a:tailEnd/>
          </a:ln>
        </p:spPr>
      </p:pic>
      <p:sp>
        <p:nvSpPr>
          <p:cNvPr id="6" name="Rectangle 5"/>
          <p:cNvSpPr/>
          <p:nvPr/>
        </p:nvSpPr>
        <p:spPr>
          <a:xfrm>
            <a:off x="398756" y="1277066"/>
            <a:ext cx="8229600" cy="971603"/>
          </a:xfrm>
          <a:prstGeom prst="rect">
            <a:avLst/>
          </a:prstGeom>
        </p:spPr>
        <p:txBody>
          <a:bodyPr wrap="square" lIns="91430" tIns="45716" rIns="91430" bIns="45716">
            <a:spAutoFit/>
          </a:bodyPr>
          <a:lstStyle/>
          <a:p>
            <a:r>
              <a:rPr lang="en-US" sz="1400" dirty="0">
                <a:cs typeface="Arial" panose="020B0604020202020204" pitchFamily="34" charset="0"/>
              </a:rPr>
              <a:t>Historical leveraged loan performance has been characterized by lower volatility and a high risk/return profile </a:t>
            </a:r>
          </a:p>
          <a:p>
            <a:endParaRPr lang="en-US" sz="1400" dirty="0">
              <a:cs typeface="Arial" panose="020B0604020202020204" pitchFamily="34" charset="0"/>
            </a:endParaRPr>
          </a:p>
          <a:p>
            <a:r>
              <a:rPr lang="en-US" sz="1400" dirty="0">
                <a:cs typeface="Arial" panose="020B0604020202020204" pitchFamily="34" charset="0"/>
              </a:rPr>
              <a:t>Drivers:  seniority, security, liquidity, duration</a:t>
            </a:r>
          </a:p>
        </p:txBody>
      </p:sp>
    </p:spTree>
    <p:extLst>
      <p:ext uri="{BB962C8B-B14F-4D97-AF65-F5344CB8AC3E}">
        <p14:creationId xmlns:p14="http://schemas.microsoft.com/office/powerpoint/2010/main" val="17402231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SectionTitle"/>
  <p:tag name="SUBOBJECTID" val="PgTitlesSecTitle"/>
  <p:tag name="OBJECTID" val="PgTitles"/>
  <p:tag name="WIDTH" val="522"/>
  <p:tag name="HEIGHT" val="21.63"/>
  <p:tag name="LEFT" val="226.75"/>
  <p:tag name="TOP" val="57.63"/>
  <p:tag name="FILLFORECOLOR" val="Page SecTitle Fill"/>
  <p:tag name="FONTCOLOR" val="Page SecTitle Font"/>
  <p:tag name="DEVICE" val="Canon Colorpass 1000"/>
</p:tagLst>
</file>

<file path=ppt/tags/tag2.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WIDTH" val="522"/>
  <p:tag name="FILLFORECOLOR" val="Page Title Fill"/>
  <p:tag name="HEIGHT" val="28.75"/>
  <p:tag name="LEFT" val="226.75"/>
  <p:tag name="TOP" val="79.25"/>
  <p:tag name="FONTCOLOR" val="Page Title Font"/>
  <p:tag name="DEVICE" val="Canon Colorpass 1000"/>
</p:tagLst>
</file>

<file path=ppt/tags/tag3.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SectionTitle"/>
  <p:tag name="SUBOBJECTID" val="PgTitlesSecTitle"/>
  <p:tag name="OBJECTID" val="PgTitles"/>
  <p:tag name="WIDTH" val="522"/>
  <p:tag name="HEIGHT" val="21.63"/>
  <p:tag name="LEFT" val="226.75"/>
  <p:tag name="TOP" val="57.63"/>
  <p:tag name="FILLFORECOLOR" val="Page SecTitle Fill"/>
  <p:tag name="FONTCOLOR" val="Page SecTitle Font"/>
  <p:tag name="DEVICE" val="Canon Colorpass 1000"/>
</p:tagLst>
</file>

<file path=ppt/tags/tag4.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WIDTH" val="522"/>
  <p:tag name="FILLFORECOLOR" val="Page Title Fill"/>
  <p:tag name="HEIGHT" val="28.75"/>
  <p:tag name="LEFT" val="226.75"/>
  <p:tag name="TOP" val="79.25"/>
  <p:tag name="FONTCOLOR" val="Page Title Font"/>
  <p:tag name="DEVICE" val="Canon Colorpass 1000"/>
</p:tagLst>
</file>

<file path=ppt/tags/tag5.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SectionTitle"/>
  <p:tag name="SUBOBJECTID" val="PgTitlesSecTitle"/>
  <p:tag name="OBJECTID" val="PgTitles"/>
  <p:tag name="WIDTH" val="522"/>
  <p:tag name="HEIGHT" val="21.63"/>
  <p:tag name="LEFT" val="226.75"/>
  <p:tag name="TOP" val="57.63"/>
  <p:tag name="FILLFORECOLOR" val="Page SecTitle Fill"/>
  <p:tag name="FONTCOLOR" val="Page SecTitle Font"/>
  <p:tag name="DEVICE" val="Canon Colorpass 1000"/>
</p:tagLst>
</file>

<file path=ppt/tags/tag6.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WIDTH" val="522"/>
  <p:tag name="FILLFORECOLOR" val="Page Title Fill"/>
  <p:tag name="HEIGHT" val="28.75"/>
  <p:tag name="LEFT" val="226.75"/>
  <p:tag name="TOP" val="79.25"/>
  <p:tag name="FONTCOLOR" val="Page Title Font"/>
  <p:tag name="DEVICE" val="Canon Colorpass 1000"/>
</p:tagLst>
</file>

<file path=ppt/tags/tag7.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SectionTitle"/>
  <p:tag name="SUBOBJECTID" val="PgTitlesSecTitle"/>
  <p:tag name="OBJECTID" val="PgTitles"/>
  <p:tag name="WIDTH" val="522"/>
  <p:tag name="HEIGHT" val="21.63"/>
  <p:tag name="LEFT" val="226.75"/>
  <p:tag name="TOP" val="57.63"/>
  <p:tag name="FILLFORECOLOR" val="Page SecTitle Fill"/>
  <p:tag name="FONTCOLOR" val="Page SecTitle Font"/>
  <p:tag name="DEVICE" val="Canon Colorpass 1000"/>
</p:tagLst>
</file>

<file path=ppt/tags/tag8.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WIDTH" val="522"/>
  <p:tag name="FILLFORECOLOR" val="Page Title Fill"/>
  <p:tag name="HEIGHT" val="28.75"/>
  <p:tag name="LEFT" val="226.75"/>
  <p:tag name="TOP" val="79.25"/>
  <p:tag name="FONTCOLOR" val="Page Title Font"/>
  <p:tag name="DEVICE" val="Canon Colorpass 1000"/>
</p:tagLst>
</file>

<file path=ppt/theme/theme1.xml><?xml version="1.0" encoding="utf-8"?>
<a:theme xmlns:a="http://schemas.openxmlformats.org/drawingml/2006/main" name="1_All-Purpose_RiskReporting">
  <a:themeElements>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A47E69BE5DBB469FFBF1E2FC379215" ma:contentTypeVersion="0" ma:contentTypeDescription="Create a new document." ma:contentTypeScope="" ma:versionID="a1b58a6b5682982123dd14dc952d465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B649CB-D8E4-4FC8-A162-ACB192FF6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B06A4DD-41A8-4170-8F63-F6995395B48B}">
  <ds:schemaRefs>
    <ds:schemaRef ds:uri="http://schemas.microsoft.com/office/infopath/2007/PartnerControls"/>
    <ds:schemaRef ds:uri="http://schemas.microsoft.com/office/2006/documentManagement/types"/>
    <ds:schemaRef ds:uri="http://purl.org/dc/elements/1.1/"/>
    <ds:schemaRef ds:uri="http://purl.org/dc/dcmitype/"/>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FD0722B-CA78-423C-A3E3-78F16BEFBE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Firmwide Standard_2.11.16</Template>
  <TotalTime>0</TotalTime>
  <Words>5550</Words>
  <Application>Microsoft Macintosh PowerPoint</Application>
  <PresentationFormat>On-screen Show (4:3)</PresentationFormat>
  <Paragraphs>850</Paragraphs>
  <Slides>49</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Calibri</vt:lpstr>
      <vt:lpstr>Cambria Math</vt:lpstr>
      <vt:lpstr>Courier New</vt:lpstr>
      <vt:lpstr>Symbol</vt:lpstr>
      <vt:lpstr>Wingdings</vt:lpstr>
      <vt:lpstr>1_All-Purpose_RiskReporting</vt:lpstr>
      <vt:lpstr>PowerPoint Presentation</vt:lpstr>
      <vt:lpstr>Topics</vt:lpstr>
      <vt:lpstr>Corporate Loans: Definitions</vt:lpstr>
      <vt:lpstr>Two Key Market Segments: Investment Grade Loans vs Leveraged Loans</vt:lpstr>
      <vt:lpstr>PowerPoint Presentation</vt:lpstr>
      <vt:lpstr>Corporate Loans – Structures, Summary</vt:lpstr>
      <vt:lpstr>Corporate Loans – Structures</vt:lpstr>
      <vt:lpstr>Corporate Loans – Structures</vt:lpstr>
      <vt:lpstr>Corporate Loans – Leveraged Loans as an Asset Class</vt:lpstr>
      <vt:lpstr>Corporate Loans – Structures, Credit Agreements</vt:lpstr>
      <vt:lpstr>Loan Syndication and Loan Trading</vt:lpstr>
      <vt:lpstr>Corporate Loans – Post Syndication: Loan Trading</vt:lpstr>
      <vt:lpstr>Corporate Loans – Post Syndication: Loan Trading</vt:lpstr>
      <vt:lpstr>What is a CLO?</vt:lpstr>
      <vt:lpstr>What is a CLO?</vt:lpstr>
      <vt:lpstr>CLO trends</vt:lpstr>
      <vt:lpstr>CLO types</vt:lpstr>
      <vt:lpstr>CLO timeline</vt:lpstr>
      <vt:lpstr>CLO (sources and uses of cash)</vt:lpstr>
      <vt:lpstr>CLO – change in structural protection pre-crisis vs post-crisis</vt:lpstr>
      <vt:lpstr>CLO performance tests</vt:lpstr>
      <vt:lpstr>CLO performance tests</vt:lpstr>
      <vt:lpstr>CLO performance tests</vt:lpstr>
      <vt:lpstr>Lending Trends: credit performance</vt:lpstr>
      <vt:lpstr>Lending Trends: credit performance</vt:lpstr>
      <vt:lpstr>Lending Trends: credit performance</vt:lpstr>
      <vt:lpstr>Toy CLO Structure</vt:lpstr>
      <vt:lpstr>Toy CLO Structure</vt:lpstr>
      <vt:lpstr>Toy CLO Structure</vt:lpstr>
      <vt:lpstr>Toy CLO Structure</vt:lpstr>
      <vt:lpstr>Homework</vt:lpstr>
      <vt:lpstr>Homework:</vt:lpstr>
      <vt:lpstr>Appendix</vt:lpstr>
      <vt:lpstr>CLOs: After pandemic, will there be default losses?</vt:lpstr>
      <vt:lpstr>Investment Grade (IG): Gross and Net Leverage</vt:lpstr>
      <vt:lpstr>Leveraged Loan: Issuance and Outstanding</vt:lpstr>
      <vt:lpstr>Leveraged Loan Issuance: Ratings, Cov-Lite %</vt:lpstr>
      <vt:lpstr>Frequencies of Financial Crisis</vt:lpstr>
      <vt:lpstr>Leveraged Loan: Spreads through late 2019</vt:lpstr>
      <vt:lpstr>Long-term perspective: U.S. BBB Bond Credit Spreads</vt:lpstr>
      <vt:lpstr>CLO trends</vt:lpstr>
      <vt:lpstr>CLO spreads during the Financial Crisis</vt:lpstr>
      <vt:lpstr>CLO: 2020 Yields and Prices</vt:lpstr>
      <vt:lpstr>Corporate Loans: A Brief History</vt:lpstr>
      <vt:lpstr>Corporate Loans: A Brief History (cont’d)</vt:lpstr>
      <vt:lpstr>PowerPoint Presentation</vt:lpstr>
      <vt:lpstr>PowerPoint Presentation</vt:lpstr>
      <vt:lpstr>PowerPoint Presentation</vt:lpstr>
      <vt:lpstr>Corporate Loans – Resources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2022-04-28T21:20:12Z</cp:lastPrinted>
  <dcterms:created xsi:type="dcterms:W3CDTF">2015-09-18T18:04:59Z</dcterms:created>
  <dcterms:modified xsi:type="dcterms:W3CDTF">2024-05-01T04:46:15Z</dcterms:modified>
  <cp:contentStatus>Revised February 10,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0x0101000EA47E69BE5DBB469FFBF1E2FC379215</vt:lpwstr>
  </property>
</Properties>
</file>